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12" r:id="rId3"/>
    <p:sldId id="259" r:id="rId4"/>
    <p:sldId id="309" r:id="rId5"/>
    <p:sldId id="302" r:id="rId6"/>
    <p:sldId id="262" r:id="rId7"/>
    <p:sldId id="257" r:id="rId8"/>
    <p:sldId id="260" r:id="rId9"/>
    <p:sldId id="261" r:id="rId10"/>
    <p:sldId id="263" r:id="rId11"/>
    <p:sldId id="267" r:id="rId12"/>
    <p:sldId id="264" r:id="rId13"/>
    <p:sldId id="266" r:id="rId14"/>
    <p:sldId id="268" r:id="rId15"/>
    <p:sldId id="272" r:id="rId16"/>
    <p:sldId id="273" r:id="rId17"/>
    <p:sldId id="274" r:id="rId18"/>
    <p:sldId id="275" r:id="rId19"/>
    <p:sldId id="276" r:id="rId20"/>
    <p:sldId id="290" r:id="rId21"/>
    <p:sldId id="281" r:id="rId22"/>
    <p:sldId id="282" r:id="rId23"/>
    <p:sldId id="320" r:id="rId24"/>
    <p:sldId id="286" r:id="rId25"/>
    <p:sldId id="287" r:id="rId26"/>
    <p:sldId id="321" r:id="rId27"/>
    <p:sldId id="322" r:id="rId28"/>
    <p:sldId id="283" r:id="rId29"/>
    <p:sldId id="314" r:id="rId30"/>
    <p:sldId id="288" r:id="rId31"/>
    <p:sldId id="293" r:id="rId32"/>
    <p:sldId id="296" r:id="rId33"/>
    <p:sldId id="299" r:id="rId34"/>
    <p:sldId id="297" r:id="rId35"/>
    <p:sldId id="298" r:id="rId36"/>
    <p:sldId id="289" r:id="rId37"/>
    <p:sldId id="305" r:id="rId38"/>
    <p:sldId id="300" r:id="rId39"/>
    <p:sldId id="311" r:id="rId40"/>
    <p:sldId id="301" r:id="rId41"/>
    <p:sldId id="315" r:id="rId42"/>
    <p:sldId id="316" r:id="rId43"/>
    <p:sldId id="317" r:id="rId44"/>
    <p:sldId id="318" r:id="rId45"/>
    <p:sldId id="313" r:id="rId46"/>
    <p:sldId id="319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D7728B8-184C-44D1-AAE1-3F0299D788B0}" type="datetimeFigureOut">
              <a:rPr lang="ru-RU" smtClean="0"/>
              <a:pPr/>
              <a:t>21.09.2018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E006A41-6FB2-429C-918C-4569D33918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21–22.09.2018  </a:t>
            </a:r>
            <a:r>
              <a:rPr lang="ru-RU" dirty="0" err="1" smtClean="0"/>
              <a:t>москва</a:t>
            </a:r>
            <a:r>
              <a:rPr lang="ru-RU" dirty="0"/>
              <a:t>, НИУ </a:t>
            </a:r>
            <a:r>
              <a:rPr lang="ru-RU" dirty="0" smtClean="0"/>
              <a:t>– ВШЭ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620689"/>
            <a:ext cx="6629400" cy="3744415"/>
          </a:xfrm>
        </p:spPr>
        <p:txBody>
          <a:bodyPr/>
          <a:lstStyle/>
          <a:p>
            <a:r>
              <a:rPr lang="ru-RU" sz="2800" dirty="0"/>
              <a:t>Автобиографии лишенных избирательных прав за занятие торговлей как средство реабилитации 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1800" b="1" dirty="0" smtClean="0"/>
              <a:t>«</a:t>
            </a:r>
            <a:r>
              <a:rPr lang="ru-RU" sz="1800" b="1" dirty="0"/>
              <a:t>ИСТОРИЧЕСКИЙ НАРРАТИВ: ПРОШЛОЕ, НАСТОЯЩЕЕ, БУДУЩЕЕ»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 descr="https://upload.wikimedia.org/wikipedia/commons/thumb/b/b5/Relief_Herodotus_cour_Carree_Louvre.jpg/800px-Relief_Herodotus_cour_Carree_Louv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88640"/>
            <a:ext cx="1544836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535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ЛИЧНОЕ </a:t>
            </a:r>
            <a:r>
              <a:rPr lang="ru-RU" dirty="0" smtClean="0"/>
              <a:t>ДЕЛО «лишенца»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Заявление ( жалоба, прошение) гражданина</a:t>
            </a:r>
          </a:p>
          <a:p>
            <a:r>
              <a:rPr lang="ru-RU" dirty="0" smtClean="0"/>
              <a:t>Сопроводительные документы собранные и предоставленные самим заявителем, подтверждающие сведения изложенные в заявлении</a:t>
            </a:r>
          </a:p>
          <a:p>
            <a:r>
              <a:rPr lang="ru-RU" dirty="0"/>
              <a:t>Материалы избирательной комиссии – решение, выписки из протоколов, запросы в сторонние организации, анкеты</a:t>
            </a:r>
          </a:p>
          <a:p>
            <a:r>
              <a:rPr lang="ru-RU" dirty="0" smtClean="0"/>
              <a:t>Документы </a:t>
            </a:r>
            <a:r>
              <a:rPr lang="ru-RU" dirty="0"/>
              <a:t>сторонних организаций</a:t>
            </a:r>
            <a:r>
              <a:rPr lang="ru-RU" dirty="0" smtClean="0"/>
              <a:t>, собранные по инициативе комиссии </a:t>
            </a:r>
          </a:p>
          <a:p>
            <a:pPr lvl="1"/>
            <a:r>
              <a:rPr lang="ru-RU" dirty="0"/>
              <a:t>Характеристики и рекомендации</a:t>
            </a:r>
          </a:p>
          <a:p>
            <a:pPr lvl="1"/>
            <a:r>
              <a:rPr lang="ru-RU" dirty="0" smtClean="0"/>
              <a:t>Финансово-хозяйственные</a:t>
            </a:r>
          </a:p>
          <a:p>
            <a:pPr lvl="1"/>
            <a:r>
              <a:rPr lang="ru-RU" dirty="0" smtClean="0"/>
              <a:t>Медицинские</a:t>
            </a:r>
          </a:p>
          <a:p>
            <a:pPr lvl="1"/>
            <a:r>
              <a:rPr lang="ru-RU" dirty="0" smtClean="0"/>
              <a:t>Материалы кадрового делопроизводства</a:t>
            </a:r>
          </a:p>
          <a:p>
            <a:pPr lvl="1"/>
            <a:r>
              <a:rPr lang="ru-RU" dirty="0" smtClean="0"/>
              <a:t>Записи актов гражданского состояния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47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заявление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77274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Отправная точка в процессе, пишется по инициативе самого гражданина </a:t>
            </a:r>
          </a:p>
          <a:p>
            <a:r>
              <a:rPr lang="ru-RU" dirty="0" smtClean="0"/>
              <a:t>Лишь отчасти поддается формализации,  написано в свободной форме</a:t>
            </a:r>
          </a:p>
          <a:p>
            <a:r>
              <a:rPr lang="ru-RU" dirty="0" smtClean="0"/>
              <a:t>Апелляция к нормам права</a:t>
            </a:r>
          </a:p>
          <a:p>
            <a:r>
              <a:rPr lang="ru-RU" dirty="0" smtClean="0"/>
              <a:t>Может иметь различные заголовки</a:t>
            </a:r>
          </a:p>
          <a:p>
            <a:r>
              <a:rPr lang="ru-RU" dirty="0" smtClean="0"/>
              <a:t>Наиболее информативно, включает в себя другие виды документов </a:t>
            </a:r>
          </a:p>
          <a:p>
            <a:r>
              <a:rPr lang="ru-RU" dirty="0" smtClean="0"/>
              <a:t>Отражает личность автора , персонифицировано</a:t>
            </a:r>
          </a:p>
          <a:p>
            <a:r>
              <a:rPr lang="ru-RU" dirty="0" smtClean="0"/>
              <a:t>Написано как самим заявителем, так и третьим лицом</a:t>
            </a:r>
          </a:p>
          <a:p>
            <a:r>
              <a:rPr lang="ru-RU" dirty="0" smtClean="0"/>
              <a:t>Широкий спектр стилей</a:t>
            </a:r>
          </a:p>
          <a:p>
            <a:r>
              <a:rPr lang="ru-RU" dirty="0" smtClean="0"/>
              <a:t>Разнообразная эмоциональная палитра</a:t>
            </a:r>
          </a:p>
          <a:p>
            <a:r>
              <a:rPr lang="ru-RU" dirty="0" smtClean="0"/>
              <a:t>Содержит ссылки на подтверждающие документы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379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Автобиография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структуре личного дела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Автобиография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Отдельный документ</a:t>
            </a:r>
          </a:p>
          <a:p>
            <a:r>
              <a:rPr lang="ru-RU" dirty="0" smtClean="0"/>
              <a:t>Развернутый текст</a:t>
            </a:r>
          </a:p>
          <a:p>
            <a:r>
              <a:rPr lang="ru-RU" dirty="0" smtClean="0"/>
              <a:t>Традиционная структура</a:t>
            </a:r>
          </a:p>
          <a:p>
            <a:r>
              <a:rPr lang="ru-RU" dirty="0" smtClean="0"/>
              <a:t>Несколько линий повествования</a:t>
            </a:r>
          </a:p>
          <a:p>
            <a:r>
              <a:rPr lang="ru-RU" dirty="0" smtClean="0"/>
              <a:t>Указана в качестве приложения к заявлению</a:t>
            </a:r>
          </a:p>
          <a:p>
            <a:r>
              <a:rPr lang="ru-RU" dirty="0" smtClean="0"/>
              <a:t>Не является массовым источником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Автобиографические данные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Включены в состав личного заявления</a:t>
            </a:r>
          </a:p>
          <a:p>
            <a:r>
              <a:rPr lang="ru-RU" dirty="0" smtClean="0"/>
              <a:t>Содержатся в анкете лишенца</a:t>
            </a:r>
          </a:p>
          <a:p>
            <a:r>
              <a:rPr lang="ru-RU" dirty="0" smtClean="0"/>
              <a:t>Могут быть отрывочными</a:t>
            </a:r>
          </a:p>
          <a:p>
            <a:r>
              <a:rPr lang="ru-RU" dirty="0" smtClean="0"/>
              <a:t>Основное внимание линии «торговля – лишение прав»</a:t>
            </a:r>
          </a:p>
          <a:p>
            <a:r>
              <a:rPr lang="ru-RU" dirty="0" smtClean="0"/>
              <a:t>Включены в характеристики и прочие документы</a:t>
            </a:r>
          </a:p>
          <a:p>
            <a:r>
              <a:rPr lang="ru-RU" dirty="0" smtClean="0"/>
              <a:t>Массовый источник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6061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Делопроизводственная </a:t>
            </a:r>
            <a:r>
              <a:rPr lang="ru-RU" sz="2400" b="1" dirty="0" smtClean="0"/>
              <a:t>автобиография – общие характеристики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52600"/>
            <a:ext cx="8291264" cy="47727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Формируется в рамках системы делопроизводства, отражающей конкретный управленческий процесс</a:t>
            </a:r>
          </a:p>
          <a:p>
            <a:r>
              <a:rPr lang="ru-RU" dirty="0" smtClean="0"/>
              <a:t>Составляется </a:t>
            </a:r>
            <a:r>
              <a:rPr lang="ru-RU" dirty="0"/>
              <a:t>с четко </a:t>
            </a:r>
            <a:r>
              <a:rPr lang="ru-RU" dirty="0" smtClean="0"/>
              <a:t>определенной целью</a:t>
            </a:r>
          </a:p>
          <a:p>
            <a:r>
              <a:rPr lang="ru-RU" dirty="0"/>
              <a:t>И</a:t>
            </a:r>
            <a:r>
              <a:rPr lang="ru-RU" dirty="0" smtClean="0"/>
              <a:t>меет </a:t>
            </a:r>
            <a:r>
              <a:rPr lang="ru-RU" dirty="0"/>
              <a:t>конкретного адресата</a:t>
            </a:r>
          </a:p>
          <a:p>
            <a:r>
              <a:rPr lang="ru-RU" dirty="0"/>
              <a:t>П</a:t>
            </a:r>
            <a:r>
              <a:rPr lang="ru-RU" dirty="0" smtClean="0"/>
              <a:t>ризвана </a:t>
            </a:r>
            <a:r>
              <a:rPr lang="ru-RU" dirty="0"/>
              <a:t>создать положительный образ </a:t>
            </a:r>
            <a:r>
              <a:rPr lang="ru-RU" dirty="0" smtClean="0"/>
              <a:t>автора</a:t>
            </a:r>
            <a:endParaRPr lang="ru-RU" dirty="0"/>
          </a:p>
          <a:p>
            <a:r>
              <a:rPr lang="ru-RU" dirty="0" smtClean="0"/>
              <a:t>Относительно формализована, построена по хронологическому принципу</a:t>
            </a:r>
            <a:endParaRPr lang="ru-RU" dirty="0"/>
          </a:p>
          <a:p>
            <a:r>
              <a:rPr lang="ru-RU" dirty="0"/>
              <a:t>Д</a:t>
            </a:r>
            <a:r>
              <a:rPr lang="ru-RU" dirty="0" smtClean="0"/>
              <a:t>ополняется </a:t>
            </a:r>
            <a:r>
              <a:rPr lang="ru-RU" dirty="0"/>
              <a:t>комплексом документов призванных подтвердить </a:t>
            </a:r>
            <a:r>
              <a:rPr lang="ru-RU" dirty="0" smtClean="0"/>
              <a:t>факты </a:t>
            </a:r>
            <a:r>
              <a:rPr lang="ru-RU" dirty="0"/>
              <a:t>изложенные </a:t>
            </a:r>
            <a:r>
              <a:rPr lang="ru-RU" dirty="0" smtClean="0"/>
              <a:t>автором</a:t>
            </a:r>
          </a:p>
          <a:p>
            <a:r>
              <a:rPr lang="ru-RU" dirty="0" smtClean="0"/>
              <a:t>Как правило – массовый источник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995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Делопроизводственная автобиография «лишенцев» </a:t>
            </a:r>
            <a:r>
              <a:rPr lang="ru-RU" sz="2400" b="1" dirty="0"/>
              <a:t>–</a:t>
            </a:r>
            <a:r>
              <a:rPr lang="ru-RU" sz="2400" b="1" dirty="0" smtClean="0"/>
              <a:t> специфические черты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50728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Автобиография  может быть как самостоятельным документом, так и включенным в состав заявления</a:t>
            </a:r>
          </a:p>
          <a:p>
            <a:r>
              <a:rPr lang="ru-RU" dirty="0" smtClean="0"/>
              <a:t>Содержит факты, которые можно рассматривать как основание </a:t>
            </a:r>
            <a:r>
              <a:rPr lang="ru-RU" dirty="0"/>
              <a:t>для восстановления в избирательных правах</a:t>
            </a:r>
          </a:p>
          <a:p>
            <a:r>
              <a:rPr lang="ru-RU" dirty="0"/>
              <a:t>Не сбалансирована, смещение акцентов на те факты биографии, которые должны способствовать благополучному исходу дела</a:t>
            </a:r>
          </a:p>
          <a:p>
            <a:r>
              <a:rPr lang="ru-RU" dirty="0" smtClean="0"/>
              <a:t>Содержит ссылки на нормативно-правовые акты</a:t>
            </a:r>
          </a:p>
          <a:p>
            <a:r>
              <a:rPr lang="ru-RU" dirty="0" smtClean="0"/>
              <a:t>Могла </a:t>
            </a:r>
            <a:r>
              <a:rPr lang="ru-RU" dirty="0"/>
              <a:t>составляться с помощь третьего лица</a:t>
            </a:r>
          </a:p>
          <a:p>
            <a:r>
              <a:rPr lang="ru-RU" dirty="0"/>
              <a:t>Э</a:t>
            </a:r>
            <a:r>
              <a:rPr lang="ru-RU" dirty="0" smtClean="0"/>
              <a:t>моционально </a:t>
            </a:r>
            <a:r>
              <a:rPr lang="ru-RU" dirty="0"/>
              <a:t>окрашенное изложение, содержащее оценочные суждения</a:t>
            </a:r>
          </a:p>
          <a:p>
            <a:r>
              <a:rPr lang="ru-RU" dirty="0" smtClean="0"/>
              <a:t>Серия автобиографий, включенных </a:t>
            </a:r>
            <a:r>
              <a:rPr lang="ru-RU" dirty="0"/>
              <a:t>в состав одного </a:t>
            </a:r>
            <a:r>
              <a:rPr lang="ru-RU" dirty="0" smtClean="0"/>
              <a:t>дела, позволяет провести сопоставление, проследить эволюцию системы аргументации автора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805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жизнеописания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84475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Хронологический принцип </a:t>
            </a:r>
            <a:r>
              <a:rPr lang="ru-RU" dirty="0" smtClean="0"/>
              <a:t>в основе</a:t>
            </a:r>
          </a:p>
          <a:p>
            <a:r>
              <a:rPr lang="ru-RU" dirty="0" smtClean="0"/>
              <a:t>Различные проблемные поля, сюжетные линии: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1"/>
            <a:r>
              <a:rPr lang="ru-RU" sz="2200" b="1" dirty="0" smtClean="0"/>
              <a:t>«Историческая»: </a:t>
            </a:r>
            <a:r>
              <a:rPr lang="ru-RU" sz="2200" dirty="0"/>
              <a:t>до октября 1917 г., в годы гражданской войны, в период нэпа и на стадии его </a:t>
            </a:r>
            <a:r>
              <a:rPr lang="ru-RU" sz="2200" dirty="0" smtClean="0"/>
              <a:t>свертывания (задана формой анкеты)</a:t>
            </a:r>
          </a:p>
          <a:p>
            <a:pPr lvl="1"/>
            <a:r>
              <a:rPr lang="ru-RU" sz="2200" b="1" dirty="0" smtClean="0"/>
              <a:t>«Личностная»:</a:t>
            </a:r>
            <a:r>
              <a:rPr lang="ru-RU" sz="2200" dirty="0" smtClean="0"/>
              <a:t> рождение, учеба, семья, служба в армии, плен</a:t>
            </a:r>
            <a:r>
              <a:rPr lang="ru-RU" sz="2200" dirty="0"/>
              <a:t>, безработица, болезнь, инвалидность, переезд в другую местность и т. п.</a:t>
            </a:r>
          </a:p>
          <a:p>
            <a:pPr lvl="1"/>
            <a:r>
              <a:rPr lang="ru-RU" sz="2200" b="1" dirty="0" smtClean="0"/>
              <a:t>«Сюжетная: торговца – лишенца</a:t>
            </a:r>
            <a:r>
              <a:rPr lang="ru-RU" sz="2200" b="1" dirty="0" smtClean="0"/>
              <a:t>» предопределена управленческим процессом: </a:t>
            </a:r>
            <a:r>
              <a:rPr lang="ru-RU" sz="2200" dirty="0" smtClean="0"/>
              <a:t>до </a:t>
            </a:r>
            <a:r>
              <a:rPr lang="ru-RU" sz="2200" dirty="0"/>
              <a:t>торговли, во время торговли и после окончания </a:t>
            </a:r>
            <a:r>
              <a:rPr lang="ru-RU" sz="2200" dirty="0" smtClean="0"/>
              <a:t>торговли, в качестве «лишенца»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0078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Приоритеты / 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дооктябрьский период делается акцент в </a:t>
            </a:r>
            <a:r>
              <a:rPr lang="ru-RU" dirty="0" smtClean="0"/>
              <a:t>биографиях национальных </a:t>
            </a:r>
            <a:r>
              <a:rPr lang="ru-RU" dirty="0"/>
              <a:t>меньшинств (инородцев / нацменов), представителей не православных конфессий (иноверцы), более часто – как пример пролетарского происхождения и периода жестокой эксплуатации со стороны имущих классов (купца, владельца магазина и т.п</a:t>
            </a:r>
            <a:r>
              <a:rPr lang="ru-RU" dirty="0" smtClean="0"/>
              <a:t>.) – </a:t>
            </a:r>
            <a:r>
              <a:rPr lang="ru-RU" b="1" dirty="0" smtClean="0"/>
              <a:t>демонстрируется ущемленность или оппозиционность</a:t>
            </a:r>
          </a:p>
          <a:p>
            <a:r>
              <a:rPr lang="ru-RU" b="1" dirty="0" smtClean="0"/>
              <a:t>Октябрь 1917 года – прозрачен и не отражен</a:t>
            </a:r>
          </a:p>
          <a:p>
            <a:r>
              <a:rPr lang="ru-RU" dirty="0"/>
              <a:t>Наибольшее значение имеют те характеристики, которые служат основанием для </a:t>
            </a:r>
            <a:r>
              <a:rPr lang="ru-RU" dirty="0" smtClean="0"/>
              <a:t>восстановления </a:t>
            </a:r>
            <a:r>
              <a:rPr lang="ru-RU" dirty="0"/>
              <a:t>в избирательных правах (пятилетний стаж трудовой деятельности после окончания торговли, лояльность советской власти, членство в профсоюзе</a:t>
            </a:r>
            <a:r>
              <a:rPr lang="ru-RU" dirty="0" smtClean="0"/>
              <a:t>) – </a:t>
            </a:r>
            <a:r>
              <a:rPr lang="ru-RU" b="1" dirty="0" smtClean="0"/>
              <a:t>лояльность и вновь ущемленность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502438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и статика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7727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Порой </a:t>
            </a:r>
            <a:r>
              <a:rPr lang="ru-RU" dirty="0"/>
              <a:t>наивысший уровень социально-одобряемого поведения </a:t>
            </a:r>
            <a:r>
              <a:rPr lang="ru-RU" dirty="0" smtClean="0"/>
              <a:t>напрямую связывается с пролетарским происхождение </a:t>
            </a:r>
            <a:r>
              <a:rPr lang="ru-RU" dirty="0"/>
              <a:t>(родился в бедной крестьянской семье, сын пролетария). </a:t>
            </a:r>
            <a:endParaRPr lang="ru-RU" dirty="0" smtClean="0"/>
          </a:p>
          <a:p>
            <a:r>
              <a:rPr lang="ru-RU" dirty="0" smtClean="0"/>
              <a:t>Затем с периодом </a:t>
            </a:r>
            <a:r>
              <a:rPr lang="ru-RU" dirty="0"/>
              <a:t>трудовой деятельности или службы в Красной </a:t>
            </a:r>
            <a:r>
              <a:rPr lang="ru-RU" dirty="0" smtClean="0"/>
              <a:t>армии</a:t>
            </a:r>
          </a:p>
          <a:p>
            <a:r>
              <a:rPr lang="ru-RU" dirty="0" smtClean="0"/>
              <a:t>Затем </a:t>
            </a:r>
            <a:r>
              <a:rPr lang="ru-RU" b="1" dirty="0"/>
              <a:t>«грехопадение</a:t>
            </a:r>
            <a:r>
              <a:rPr lang="ru-RU" b="1" dirty="0" smtClean="0"/>
              <a:t>» </a:t>
            </a:r>
            <a:r>
              <a:rPr lang="ru-RU" dirty="0" smtClean="0"/>
              <a:t>под </a:t>
            </a:r>
            <a:r>
              <a:rPr lang="ru-RU" dirty="0"/>
              <a:t>воздействием внешних</a:t>
            </a:r>
            <a:r>
              <a:rPr lang="ru-RU" dirty="0" smtClean="0"/>
              <a:t>, </a:t>
            </a:r>
            <a:r>
              <a:rPr lang="ru-RU" dirty="0"/>
              <a:t>не зависящих от воли индивида объективных обстоятельств </a:t>
            </a:r>
            <a:r>
              <a:rPr lang="ru-RU" dirty="0" smtClean="0"/>
              <a:t>(</a:t>
            </a:r>
            <a:r>
              <a:rPr lang="ru-RU" dirty="0"/>
              <a:t>безработица, голод, большая семья). </a:t>
            </a:r>
            <a:endParaRPr lang="ru-RU" dirty="0" smtClean="0"/>
          </a:p>
          <a:p>
            <a:r>
              <a:rPr lang="ru-RU" dirty="0" smtClean="0"/>
              <a:t>Восстановление </a:t>
            </a:r>
            <a:r>
              <a:rPr lang="ru-RU" dirty="0"/>
              <a:t>в избирательных правах – это возможность выхода на </a:t>
            </a:r>
            <a:r>
              <a:rPr lang="ru-RU" dirty="0" smtClean="0"/>
              <a:t>прежний уровень, </a:t>
            </a:r>
            <a:r>
              <a:rPr lang="ru-RU" dirty="0"/>
              <a:t>фактически восстановление </a:t>
            </a:r>
            <a:r>
              <a:rPr lang="en-US" b="1" dirty="0"/>
              <a:t>status quo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Жизненная траектория замкнута, в ней </a:t>
            </a:r>
            <a:r>
              <a:rPr lang="ru-RU" b="1" dirty="0"/>
              <a:t>отсутствует </a:t>
            </a:r>
            <a:r>
              <a:rPr lang="ru-RU" b="1" dirty="0" smtClean="0"/>
              <a:t>положительная динамика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Нисходящая социальная мобильность.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548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84976" cy="6480719"/>
          </a:xfrm>
        </p:spPr>
        <p:txBody>
          <a:bodyPr>
            <a:normAutofit fontScale="85000" lnSpcReduction="20000"/>
          </a:bodyPr>
          <a:lstStyle/>
          <a:p>
            <a:pPr marL="114300" indent="0" algn="just">
              <a:buNone/>
            </a:pPr>
            <a:r>
              <a:rPr lang="ru-RU" dirty="0" smtClean="0"/>
              <a:t>	«За </a:t>
            </a:r>
            <a:r>
              <a:rPr lang="ru-RU" dirty="0"/>
              <a:t>то, что я торговал, меня лишили избирательных прав. По закону лишенье произведено правильно.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	Но </a:t>
            </a:r>
            <a:r>
              <a:rPr lang="ru-RU" dirty="0"/>
              <a:t>ввиду того, что торговля, в сущности, мне ничего не дала, торговцем я был (ничтожным) незначительным, то на такую профессию меня толкнула жизнь, а не корысть, </a:t>
            </a: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	…что </a:t>
            </a:r>
            <a:r>
              <a:rPr lang="ru-RU" dirty="0"/>
              <a:t>решительно ничего не имею, что в жизни своей  я перенес очень многое и по справедливости в настоящий период торжества трудящихся я первый должен был бы быть на пиру, но </a:t>
            </a:r>
            <a:r>
              <a:rPr lang="ru-RU" b="1" dirty="0"/>
              <a:t>я по несознательности, политической неграмотности это свое </a:t>
            </a:r>
            <a:r>
              <a:rPr lang="ru-RU" b="1" dirty="0" smtClean="0"/>
              <a:t>первородство променял </a:t>
            </a:r>
            <a:r>
              <a:rPr lang="ru-RU" b="1" dirty="0"/>
              <a:t>на чечевичную похлебку, пошел </a:t>
            </a:r>
            <a:r>
              <a:rPr lang="ru-RU" b="1" dirty="0" smtClean="0"/>
              <a:t>торговать</a:t>
            </a:r>
            <a:r>
              <a:rPr lang="ru-RU" dirty="0" smtClean="0"/>
              <a:t>, </a:t>
            </a:r>
          </a:p>
          <a:p>
            <a:pPr marL="114300" indent="0" algn="just">
              <a:buNone/>
            </a:pPr>
            <a:r>
              <a:rPr lang="ru-RU" dirty="0" smtClean="0"/>
              <a:t>	опять-таки</a:t>
            </a:r>
            <a:r>
              <a:rPr lang="ru-RU" dirty="0"/>
              <a:t>, я повторяю, меня толкнуло [на] это тяжелое материальное положение и </a:t>
            </a:r>
            <a:r>
              <a:rPr lang="ru-RU" b="1" dirty="0"/>
              <a:t>совращенье выгодным  </a:t>
            </a:r>
            <a:r>
              <a:rPr lang="ru-RU" b="1" dirty="0" smtClean="0"/>
              <a:t>предложеньем</a:t>
            </a:r>
            <a:r>
              <a:rPr lang="ru-RU" dirty="0"/>
              <a:t>, что я считаю безвинным, так как закон разрешает заниматься этим делом, что вину эту свою я осознал и больше на этот путь не </a:t>
            </a:r>
            <a:r>
              <a:rPr lang="ru-RU" dirty="0" smtClean="0"/>
              <a:t>вернусь…</a:t>
            </a:r>
            <a:endParaRPr lang="ru-RU" dirty="0"/>
          </a:p>
          <a:p>
            <a:pPr marL="114300" indent="0" algn="just">
              <a:buNone/>
            </a:pPr>
            <a:endParaRPr lang="ru-RU" dirty="0" smtClean="0"/>
          </a:p>
          <a:p>
            <a:pPr marL="114300" indent="0" algn="just">
              <a:buNone/>
            </a:pPr>
            <a:r>
              <a:rPr lang="ru-RU" dirty="0" smtClean="0"/>
              <a:t>	Мой </a:t>
            </a:r>
            <a:r>
              <a:rPr lang="ru-RU" dirty="0"/>
              <a:t>послужной формуляр не блещет заслугами, но моя </a:t>
            </a:r>
            <a:r>
              <a:rPr lang="ru-RU" b="1" dirty="0"/>
              <a:t>жизнь, зато, полна страданий </a:t>
            </a:r>
            <a:r>
              <a:rPr lang="ru-RU" dirty="0"/>
              <a:t>и может быть вы к моим страданиям отнесетесь с пролетарской чуткостью и мое ошибочное отступление зачеркаете, приняв меня в ряды и семью трудящихся. </a:t>
            </a:r>
            <a:endParaRPr lang="ru-RU" dirty="0" smtClean="0"/>
          </a:p>
          <a:p>
            <a:pPr marL="114300" indent="0" algn="r">
              <a:buNone/>
            </a:pPr>
            <a:r>
              <a:rPr lang="ru-RU" dirty="0" smtClean="0"/>
              <a:t>Подпись </a:t>
            </a:r>
            <a:r>
              <a:rPr lang="ru-RU" dirty="0"/>
              <a:t>– </a:t>
            </a:r>
            <a:r>
              <a:rPr lang="ru-RU" dirty="0" smtClean="0"/>
              <a:t>Шишалов Семен Ильич</a:t>
            </a:r>
            <a:endParaRPr lang="ru-RU" dirty="0"/>
          </a:p>
          <a:p>
            <a:pPr marL="114300" indent="0" algn="r">
              <a:buNone/>
            </a:pPr>
            <a:r>
              <a:rPr lang="ru-RU" dirty="0" smtClean="0"/>
              <a:t>24.12.1930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77035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Самоидентификация: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«торговец» </a:t>
            </a:r>
            <a:r>
              <a:rPr lang="ru-RU" b="1" dirty="0"/>
              <a:t>– </a:t>
            </a:r>
            <a:r>
              <a:rPr lang="ru-RU" b="1" dirty="0" smtClean="0"/>
              <a:t>«не торговец»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«Да, торговал» «Нет, не был торговцем», с оговоркой «не был профессиональным торговцем</a:t>
            </a:r>
            <a:r>
              <a:rPr lang="ru-RU" dirty="0" smtClean="0"/>
              <a:t>»….</a:t>
            </a:r>
            <a:endParaRPr lang="ru-RU" dirty="0"/>
          </a:p>
          <a:p>
            <a:r>
              <a:rPr lang="ru-RU" dirty="0" smtClean="0"/>
              <a:t>Даже </a:t>
            </a:r>
            <a:r>
              <a:rPr lang="ru-RU" b="1" dirty="0" smtClean="0"/>
              <a:t>выбирая </a:t>
            </a:r>
            <a:r>
              <a:rPr lang="ru-RU" b="1" dirty="0"/>
              <a:t>патент на занятие торговлей, они, по сути, не отождествляли себя с торговцами. </a:t>
            </a:r>
            <a:r>
              <a:rPr lang="ru-RU" dirty="0"/>
              <a:t>Грань между профессиональными торговцами и людьми, занимающимися ей в качестве дополнительного промысла – была весьма условна. </a:t>
            </a:r>
            <a:endParaRPr lang="ru-RU" dirty="0" smtClean="0"/>
          </a:p>
          <a:p>
            <a:r>
              <a:rPr lang="ru-RU" dirty="0" smtClean="0"/>
              <a:t>Нелегальная торговля не воспринимается как правонарушение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27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ГАСО_ФОТО\Kilin\01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43" y="116632"/>
            <a:ext cx="4019836" cy="547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публикации\01_МОНОГРАФИЯ\Текст\Книга\Иллюстрации\Иллюстрации\00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437665" cy="547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734" y="5632174"/>
            <a:ext cx="401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Единоличник (частный торговец) на хлебном рынке </a:t>
            </a:r>
            <a:r>
              <a:rPr lang="ru-RU" sz="1600" dirty="0" smtClean="0"/>
              <a:t>Свердловска. 1927 </a:t>
            </a:r>
            <a:r>
              <a:rPr lang="ru-RU" sz="1600" dirty="0"/>
              <a:t>г. Автор фото Л. М. Сурин.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37437" y="5739896"/>
            <a:ext cx="37977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Нэпман / Типажи нэпа. Сатирические открытки. 1920-е гг.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70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ГАСО_ФОТО\ПРЕЗЕНТАЦИЯ\2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0" cy="36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ГАСО_ФОТО\ПРЕЗЕНТАЦИЯ\1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464" y="3739398"/>
            <a:ext cx="4104456" cy="29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ГАСО_ФОТО\Kilin\014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332" y="1933334"/>
            <a:ext cx="3783921" cy="47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448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 образ = герой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752600"/>
            <a:ext cx="8568952" cy="4916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Конструировали </a:t>
            </a:r>
            <a:r>
              <a:rPr lang="ru-RU" dirty="0" smtClean="0"/>
              <a:t>свой образ в </a:t>
            </a:r>
            <a:r>
              <a:rPr lang="ru-RU" dirty="0"/>
              <a:t>соответствии с заданным эталоном, шаблоном «советского человека» имеющего избирательные права, полноценного гражданина, достойного избирать и быть избранным, принимать активное участие в строительстве социализма, наделенного рядом прав и привилегий, в том числе </a:t>
            </a:r>
            <a:r>
              <a:rPr lang="ru-RU" dirty="0" smtClean="0"/>
              <a:t>включенного в систему </a:t>
            </a:r>
            <a:r>
              <a:rPr lang="ru-RU" dirty="0"/>
              <a:t>централизованного распределения материальных и культурных благ. </a:t>
            </a:r>
            <a:endParaRPr lang="ru-RU" dirty="0" smtClean="0"/>
          </a:p>
          <a:p>
            <a:r>
              <a:rPr lang="ru-RU" b="1" dirty="0"/>
              <a:t>Идеал</a:t>
            </a:r>
            <a:r>
              <a:rPr lang="ru-RU" dirty="0"/>
              <a:t>, который брался за основу </a:t>
            </a:r>
            <a:r>
              <a:rPr lang="ru-RU" b="1" dirty="0"/>
              <a:t>в действительности</a:t>
            </a:r>
            <a:r>
              <a:rPr lang="ru-RU" dirty="0"/>
              <a:t> </a:t>
            </a:r>
            <a:r>
              <a:rPr lang="ru-RU" b="1" dirty="0"/>
              <a:t>не существовал</a:t>
            </a:r>
            <a:r>
              <a:rPr lang="ru-RU" dirty="0"/>
              <a:t>, как следствие, конфликт, несоответствие между ожидаемым и реальным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8509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-- Образ = </a:t>
            </a:r>
            <a:r>
              <a:rPr lang="ru-RU" dirty="0" smtClean="0"/>
              <a:t>антигерой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264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</a:t>
            </a:r>
            <a:r>
              <a:rPr lang="ru-RU" dirty="0" smtClean="0"/>
              <a:t>екоторые </a:t>
            </a:r>
            <a:r>
              <a:rPr lang="ru-RU" dirty="0"/>
              <a:t>авторы, когда соотносят свою биографию с судьбой «антигероя» («бывший», «контрреволюционер», «нэпман» и т. п.), образ которого, в отличие от героя, не был столь абстрактен и недосягаем. </a:t>
            </a:r>
            <a:endParaRPr lang="ru-RU" dirty="0" smtClean="0"/>
          </a:p>
          <a:p>
            <a:r>
              <a:rPr lang="ru-RU" dirty="0" smtClean="0"/>
              <a:t>Порой </a:t>
            </a:r>
            <a:r>
              <a:rPr lang="ru-RU" dirty="0"/>
              <a:t>это были близкие заявителю люди, на которых он переносил часть ответственности за свое «грехопадение».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текстах биографий, прослеживается стремление гражданина отстраниться, дистанцироваться от членов своей семьи (родители, жена, муж), особенно тех, кто занимался торговлей.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9488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Идеология большевизма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9167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идеологии большевизма странным образом сочетались </a:t>
            </a:r>
            <a:r>
              <a:rPr lang="ru-RU" b="1" dirty="0"/>
              <a:t>детерминизм</a:t>
            </a:r>
            <a:r>
              <a:rPr lang="ru-RU" dirty="0"/>
              <a:t>, фатум, рок, обусловленный социальным происхождением индивидуума, с одной стороны, и концепция формирования нового человека, предусматривающая возможность социального, </a:t>
            </a:r>
            <a:r>
              <a:rPr lang="ru-RU" b="1" dirty="0"/>
              <a:t>классового перерождения</a:t>
            </a:r>
            <a:r>
              <a:rPr lang="ru-RU" dirty="0"/>
              <a:t>, с другой. Эти противоречия создавали объективные предпосылки для конфликта, явных и скрытых противоречий в различных сферах общества.</a:t>
            </a:r>
          </a:p>
          <a:p>
            <a:r>
              <a:rPr lang="ru-RU" dirty="0"/>
              <a:t>А. </a:t>
            </a:r>
            <a:r>
              <a:rPr lang="ru-RU" dirty="0" err="1" smtClean="0"/>
              <a:t>Гершенкрон</a:t>
            </a:r>
            <a:r>
              <a:rPr lang="ru-RU" dirty="0" smtClean="0"/>
              <a:t>: «</a:t>
            </a:r>
            <a:r>
              <a:rPr lang="ru-RU" b="1" dirty="0" smtClean="0"/>
              <a:t>Советская </a:t>
            </a:r>
            <a:r>
              <a:rPr lang="ru-RU" b="1" dirty="0"/>
              <a:t>идеология не высечена из монолитной глыбы однородных и непротиворечивых принципов</a:t>
            </a:r>
            <a:r>
              <a:rPr lang="ru-RU" dirty="0"/>
              <a:t>. </a:t>
            </a:r>
            <a:r>
              <a:rPr lang="ru-RU" dirty="0" smtClean="0"/>
              <a:t>…В условиях </a:t>
            </a:r>
            <a:r>
              <a:rPr lang="ru-RU" dirty="0"/>
              <a:t>изменившейся ситуации и под воздействием специфических интересов диктатуры по сохранению власти, прежние термины стали объединять в себе самые несовместимые и противоречивые </a:t>
            </a:r>
            <a:r>
              <a:rPr lang="ru-RU" dirty="0" smtClean="0"/>
              <a:t>понятия».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4706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568952" cy="626469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 smtClean="0"/>
              <a:t>	Востров </a:t>
            </a:r>
            <a:r>
              <a:rPr lang="ru-RU" dirty="0"/>
              <a:t>Александр </a:t>
            </a:r>
            <a:r>
              <a:rPr lang="ru-RU" dirty="0" smtClean="0"/>
              <a:t>Петрович:</a:t>
            </a:r>
            <a:endParaRPr lang="ru-RU" dirty="0"/>
          </a:p>
          <a:p>
            <a:pPr marL="114300" indent="0" algn="just">
              <a:buNone/>
            </a:pPr>
            <a:r>
              <a:rPr lang="ru-RU" dirty="0" smtClean="0"/>
              <a:t>«Лишен </a:t>
            </a:r>
            <a:r>
              <a:rPr lang="ru-RU" dirty="0"/>
              <a:t>же я избирательных прав только потому, что бывшая жена моя, К</a:t>
            </a:r>
            <a:r>
              <a:rPr lang="ru-RU" dirty="0" smtClean="0"/>
              <a:t>. Н</a:t>
            </a:r>
            <a:r>
              <a:rPr lang="ru-RU" dirty="0"/>
              <a:t>. Вострова, с которой я уже три года не живу и формально разведен с 1927 года (см. справку ЗАГСа) (и которая теперь уже несколько лет снова вышла замуж за другого и не живет в г. Свердловске, а в г. Павлодаре), занималась торговлей. </a:t>
            </a:r>
            <a:r>
              <a:rPr lang="ru-RU" b="1" dirty="0"/>
              <a:t>Я же совладельцем ее дела не был, и на ея средства не жил, т. к. имел свой заработок, работая, как кустарь-пиротехник, в городских садах и других культурных организациях</a:t>
            </a:r>
            <a:r>
              <a:rPr lang="ru-RU" dirty="0"/>
              <a:t>.</a:t>
            </a:r>
          </a:p>
          <a:p>
            <a:pPr marL="11430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личной жизни с моей бывшей женой Кл. Н. Востровой тоже у меня не было почти ничего общего, т. к. </a:t>
            </a:r>
            <a:r>
              <a:rPr lang="ru-RU" b="1" dirty="0"/>
              <a:t>я не мог ужиться с ея: как идеологией, так и с ея взглядами, вследствие чего и развелся с </a:t>
            </a:r>
            <a:r>
              <a:rPr lang="ru-RU" b="1" dirty="0" smtClean="0"/>
              <a:t>нею</a:t>
            </a:r>
            <a:r>
              <a:rPr lang="ru-RU" dirty="0" smtClean="0"/>
              <a:t>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1939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640960" cy="619268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/>
              <a:t>	Авдюничев </a:t>
            </a:r>
            <a:r>
              <a:rPr lang="ru-RU" dirty="0"/>
              <a:t>Иван </a:t>
            </a:r>
            <a:r>
              <a:rPr lang="ru-RU" dirty="0" smtClean="0"/>
              <a:t>Иванович:</a:t>
            </a:r>
          </a:p>
          <a:p>
            <a:pPr marL="114300" indent="0" algn="just">
              <a:buNone/>
            </a:pPr>
            <a:r>
              <a:rPr lang="ru-RU" dirty="0" smtClean="0"/>
              <a:t>	«</a:t>
            </a:r>
            <a:r>
              <a:rPr lang="ru-RU" dirty="0"/>
              <a:t>Во время своего учения я находился в очень тяжелых условиях. Как материальных, так и моральных, т. к. живя  своей семье, у нас происходили </a:t>
            </a:r>
            <a:r>
              <a:rPr lang="ru-RU" b="1" dirty="0"/>
              <a:t>частые ссоры с отцом, который всячески старался втянуть меня в торговлю</a:t>
            </a:r>
            <a:r>
              <a:rPr lang="ru-RU" dirty="0"/>
              <a:t>, все делал упреки, что вот, мол, долго учился, долго находился на моем иждивении и т. д. Я, таким образом, рассчитывал так, что бы поскорее </a:t>
            </a:r>
            <a:r>
              <a:rPr lang="ru-RU" b="1" dirty="0"/>
              <a:t>закончить образование и уйти совсем от отца, потому что я думал заняться не торговлей, а общественно-полезным трудом</a:t>
            </a:r>
            <a:r>
              <a:rPr lang="ru-RU" dirty="0" smtClean="0"/>
              <a:t>.</a:t>
            </a:r>
          </a:p>
          <a:p>
            <a:pPr marL="114300" indent="0" algn="just">
              <a:buNone/>
            </a:pPr>
            <a:r>
              <a:rPr lang="ru-RU" dirty="0" smtClean="0"/>
              <a:t>	Я </a:t>
            </a:r>
            <a:r>
              <a:rPr lang="ru-RU" dirty="0"/>
              <a:t>было пытался устроиться на службу куда-либо, но нигде не приняли как находившегося ранее на иждивении торговца. Когда я оказался без работы, то мне отец предложил так – </a:t>
            </a:r>
            <a:r>
              <a:rPr lang="ru-RU" b="1" dirty="0"/>
              <a:t>или согласиться выбрать патент и помогать ему в торговле, или совсем уходить из дома</a:t>
            </a:r>
            <a:r>
              <a:rPr lang="ru-RU" dirty="0"/>
              <a:t>. И мне тогда пришлось дать согласие выбрать на себя патент на торговлю Третьего </a:t>
            </a:r>
            <a:r>
              <a:rPr lang="ru-RU" dirty="0" smtClean="0"/>
              <a:t>разряда». 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151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 </a:t>
            </a:r>
            <a:r>
              <a:rPr lang="ru-RU" dirty="0" smtClean="0"/>
              <a:t>/ сословие (1)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800" dirty="0"/>
              <a:t>Торговля из профессионального маркера превращается в сословный признак, передающийся «по наследству» или путем вступления в брак, по аналогии со статусом </a:t>
            </a:r>
            <a:r>
              <a:rPr lang="ru-RU" sz="2800" dirty="0" smtClean="0"/>
              <a:t>купца</a:t>
            </a:r>
            <a:r>
              <a:rPr lang="ru-RU" sz="2800" dirty="0" smtClean="0"/>
              <a:t>, в модернизированном виде – без </a:t>
            </a:r>
            <a:r>
              <a:rPr lang="ru-RU" sz="2800" dirty="0" err="1" smtClean="0"/>
              <a:t>гендерных</a:t>
            </a:r>
            <a:r>
              <a:rPr lang="ru-RU" sz="2800" dirty="0" smtClean="0"/>
              <a:t> предрассудков – по женской линии.</a:t>
            </a:r>
            <a:endParaRPr lang="ru-RU" sz="2800" dirty="0"/>
          </a:p>
          <a:p>
            <a:pPr marL="114300" lvl="0" indent="0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3674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 / сословие (2)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72744"/>
          </a:xfrm>
        </p:spPr>
        <p:txBody>
          <a:bodyPr>
            <a:noAutofit/>
          </a:bodyPr>
          <a:lstStyle/>
          <a:p>
            <a:pPr marL="114300" lvl="0" indent="0">
              <a:buNone/>
            </a:pPr>
            <a:r>
              <a:rPr lang="ru-RU" sz="1800" dirty="0" smtClean="0"/>
              <a:t>Свистунов Алексей Иванович: </a:t>
            </a:r>
            <a:endParaRPr lang="ru-RU" sz="1800" dirty="0" smtClean="0"/>
          </a:p>
          <a:p>
            <a:pPr marL="114300" lvl="0" indent="0">
              <a:buNone/>
            </a:pPr>
            <a:r>
              <a:rPr lang="ru-RU" sz="1800" dirty="0" smtClean="0"/>
              <a:t>	</a:t>
            </a:r>
            <a:r>
              <a:rPr lang="ru-RU" sz="1800" dirty="0" smtClean="0"/>
              <a:t>«</a:t>
            </a:r>
            <a:r>
              <a:rPr lang="ru-RU" sz="1800" dirty="0" smtClean="0"/>
              <a:t>Отец мой, происходящий из семьи бесспорного бедняка, имеющий сейчас 68 лет, отроду в молодости проработал на </a:t>
            </a:r>
            <a:r>
              <a:rPr lang="ru-RU" sz="1800" dirty="0" err="1" smtClean="0"/>
              <a:t>Каслинском</a:t>
            </a:r>
            <a:r>
              <a:rPr lang="ru-RU" sz="1800" dirty="0" smtClean="0"/>
              <a:t> заводе в кричном цехе 15 лет, после чего занялся крестьянством и </a:t>
            </a:r>
            <a:r>
              <a:rPr lang="ru-RU" sz="1800" b="1" dirty="0" smtClean="0"/>
              <a:t>женившись на дочери торговца</a:t>
            </a:r>
            <a:r>
              <a:rPr lang="ru-RU" sz="1800" dirty="0" smtClean="0"/>
              <a:t>, вскоре (по словам отца) </a:t>
            </a:r>
            <a:r>
              <a:rPr lang="ru-RU" sz="1800" b="1" dirty="0" smtClean="0"/>
              <a:t>увлекся мечтами о наживе </a:t>
            </a:r>
            <a:r>
              <a:rPr lang="ru-RU" sz="1800" dirty="0" smtClean="0"/>
              <a:t>и стал помогать своей жене, моей матери, торговать мясом, одновременно занимаясь хлебопашеством»</a:t>
            </a:r>
          </a:p>
          <a:p>
            <a:pPr marL="114300" lvl="0" indent="0">
              <a:buNone/>
            </a:pPr>
            <a:r>
              <a:rPr lang="ru-RU" sz="1800" dirty="0" smtClean="0"/>
              <a:t>	«…За это время </a:t>
            </a:r>
            <a:r>
              <a:rPr lang="ru-RU" sz="1800" b="1" dirty="0" smtClean="0"/>
              <a:t>я женился на сироте</a:t>
            </a:r>
            <a:r>
              <a:rPr lang="ru-RU" sz="1800" dirty="0" smtClean="0"/>
              <a:t>, </a:t>
            </a:r>
            <a:r>
              <a:rPr lang="ru-RU" sz="1800" b="1" dirty="0" smtClean="0"/>
              <a:t>дочери рабочего и этим вошел в семью совершенно другую, чем та, в которой я провел проклятые годы своего детства</a:t>
            </a:r>
            <a:r>
              <a:rPr lang="ru-RU" sz="1800" dirty="0" smtClean="0"/>
              <a:t>.  Один из моих свояков 25 лет проработал на производстве, другой – партизан-коммунист, два шурина – рабочие, оба честно отслужили в красной армии. Вот с этим-то кругом я сросся и этих людей считаю близкими и своими».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35280" cy="504056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Основной </a:t>
            </a:r>
            <a:r>
              <a:rPr lang="ru-RU" dirty="0"/>
              <a:t>причиной занятия торговлей, по официальной версии являлась </a:t>
            </a:r>
            <a:r>
              <a:rPr lang="ru-RU" b="1" dirty="0"/>
              <a:t>жажда наживы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Собственная </a:t>
            </a:r>
            <a:r>
              <a:rPr lang="ru-RU" dirty="0"/>
              <a:t>мотиваций к занятию торговлей, вызванная необходимостью </a:t>
            </a:r>
            <a:r>
              <a:rPr lang="ru-RU" b="1" dirty="0"/>
              <a:t>выживания, адаптации </a:t>
            </a:r>
            <a:r>
              <a:rPr lang="ru-RU" dirty="0"/>
              <a:t>в условиях неблагоприятной среды, стремление к повышению уровня благосостояния после экстремального периода войны и голода, побуждала к предпринимательской активности.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Стремление </a:t>
            </a:r>
            <a:r>
              <a:rPr lang="ru-RU" dirty="0"/>
              <a:t>к «включенности», социализации в советскую систему координат требуют как оправдания занятия торговлей, так и создание образа лояльного и законопослушного гражданина. 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4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 «от противного»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Авторами подчеркивалась ценность отдельных эпизодов их биографий, как реальных, так и потенциально возможных, но не случившихся, что позволяет маркировать эти характеристики как социально-значимые. </a:t>
            </a:r>
            <a:endParaRPr lang="ru-RU" dirty="0" smtClean="0"/>
          </a:p>
          <a:p>
            <a:r>
              <a:rPr lang="ru-RU" dirty="0" smtClean="0"/>
              <a:t>Встречаются </a:t>
            </a:r>
            <a:r>
              <a:rPr lang="ru-RU" dirty="0"/>
              <a:t>перечисления того, что могло произойти, могло быть сделано, но не произошло с гражданином (под судом не был, у белых не служил, наемный труд не использовал, с Колчаком не ушел, не спекулировал, не имел долгов по налогам и т. п</a:t>
            </a:r>
            <a:r>
              <a:rPr lang="ru-RU" dirty="0" smtClean="0"/>
              <a:t>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90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 N I V E R\Торговое предпринимательство\Материалы к презентации\слай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520"/>
            <a:ext cx="8851146" cy="664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41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Стратегии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772744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«Покаяние» </a:t>
            </a:r>
            <a:r>
              <a:rPr lang="ru-RU" dirty="0" smtClean="0"/>
              <a:t>- </a:t>
            </a:r>
            <a:r>
              <a:rPr lang="ru-RU" dirty="0"/>
              <a:t>не </a:t>
            </a:r>
            <a:r>
              <a:rPr lang="ru-RU" dirty="0" smtClean="0"/>
              <a:t>оспаривалась </a:t>
            </a:r>
            <a:r>
              <a:rPr lang="ru-RU" dirty="0"/>
              <a:t>обоснованность лишения избирательных прав, </a:t>
            </a:r>
            <a:r>
              <a:rPr lang="ru-RU" dirty="0" smtClean="0"/>
              <a:t>использовалась уничижительная </a:t>
            </a:r>
            <a:r>
              <a:rPr lang="ru-RU" dirty="0"/>
              <a:t>самооценки. </a:t>
            </a:r>
            <a:endParaRPr lang="ru-RU" dirty="0" smtClean="0"/>
          </a:p>
          <a:p>
            <a:r>
              <a:rPr lang="ru-RU" b="1" dirty="0" smtClean="0"/>
              <a:t>«Правдоискатели» </a:t>
            </a:r>
            <a:r>
              <a:rPr lang="ru-RU" dirty="0" smtClean="0"/>
              <a:t>- активно </a:t>
            </a:r>
            <a:r>
              <a:rPr lang="ru-RU" dirty="0"/>
              <a:t>отстаивали свою позицию, доказывая неправомерность лишения избирательных прав в условиях легализации частного предпринимательства. </a:t>
            </a:r>
            <a:endParaRPr lang="ru-RU" dirty="0" smtClean="0"/>
          </a:p>
          <a:p>
            <a:r>
              <a:rPr lang="ru-RU" dirty="0" smtClean="0"/>
              <a:t>Авторов </a:t>
            </a:r>
            <a:r>
              <a:rPr lang="ru-RU" dirty="0"/>
              <a:t>объединяет преимущественно минорное настроение, описание своей судьбы в трагических тонах, способных вызвать сопереживание </a:t>
            </a:r>
            <a:r>
              <a:rPr lang="ru-RU" dirty="0" smtClean="0"/>
              <a:t>адресата.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5229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76411"/>
          </a:xfrm>
        </p:spPr>
        <p:txBody>
          <a:bodyPr>
            <a:normAutofit/>
          </a:bodyPr>
          <a:lstStyle/>
          <a:p>
            <a:r>
              <a:rPr lang="ru-RU" dirty="0" smtClean="0"/>
              <a:t>«Покаянные»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8856984" cy="4968552"/>
          </a:xfrm>
        </p:spPr>
        <p:txBody>
          <a:bodyPr>
            <a:normAutofit fontScale="77500" lnSpcReduction="20000"/>
          </a:bodyPr>
          <a:lstStyle/>
          <a:p>
            <a:r>
              <a:rPr lang="ru-RU" sz="3300" dirty="0" smtClean="0"/>
              <a:t>Частная  </a:t>
            </a:r>
            <a:r>
              <a:rPr lang="ru-RU" sz="3300" dirty="0"/>
              <a:t>торговля, как говорится, </a:t>
            </a:r>
            <a:r>
              <a:rPr lang="ru-RU" sz="3300" b="1" dirty="0"/>
              <a:t>зараза</a:t>
            </a:r>
            <a:r>
              <a:rPr lang="ru-RU" sz="3300" dirty="0"/>
              <a:t> - заразился и  я</a:t>
            </a:r>
            <a:r>
              <a:rPr lang="ru-RU" sz="3300" dirty="0" smtClean="0"/>
              <a:t>...</a:t>
            </a:r>
            <a:endParaRPr lang="ru-RU" sz="3300" dirty="0"/>
          </a:p>
          <a:p>
            <a:r>
              <a:rPr lang="ru-RU" sz="3300" dirty="0" smtClean="0"/>
              <a:t>Я соблазнился    </a:t>
            </a:r>
            <a:r>
              <a:rPr lang="ru-RU" sz="3300" dirty="0"/>
              <a:t>поторговать  мукой  </a:t>
            </a:r>
            <a:r>
              <a:rPr lang="ru-RU" sz="3300" dirty="0" smtClean="0"/>
              <a:t>и </a:t>
            </a:r>
            <a:r>
              <a:rPr lang="ru-RU" sz="3300" b="1" dirty="0"/>
              <a:t>по глупости втесался в такое дело</a:t>
            </a:r>
            <a:r>
              <a:rPr lang="ru-RU" sz="3300" dirty="0"/>
              <a:t>, но  без  своего  капитала,  которого  не имел и не имею</a:t>
            </a:r>
            <a:r>
              <a:rPr lang="ru-RU" sz="3300" dirty="0" smtClean="0"/>
              <a:t>...</a:t>
            </a:r>
          </a:p>
          <a:p>
            <a:r>
              <a:rPr lang="ru-RU" sz="3300" b="1" dirty="0"/>
              <a:t>И</a:t>
            </a:r>
            <a:r>
              <a:rPr lang="ru-RU" sz="3300" b="1" dirty="0" smtClean="0"/>
              <a:t>з-за </a:t>
            </a:r>
            <a:r>
              <a:rPr lang="ru-RU" sz="3300" b="1" dirty="0"/>
              <a:t>безработицы, моей </a:t>
            </a:r>
            <a:r>
              <a:rPr lang="ru-RU" sz="3300" b="1" dirty="0" smtClean="0"/>
              <a:t>молодости </a:t>
            </a:r>
            <a:r>
              <a:rPr lang="ru-RU" sz="3300" b="1" dirty="0"/>
              <a:t>и отчасти </a:t>
            </a:r>
            <a:r>
              <a:rPr lang="ru-RU" sz="3300" b="1" dirty="0" smtClean="0"/>
              <a:t>глупости</a:t>
            </a:r>
            <a:r>
              <a:rPr lang="ru-RU" sz="3300" dirty="0" smtClean="0"/>
              <a:t>..</a:t>
            </a:r>
          </a:p>
          <a:p>
            <a:r>
              <a:rPr lang="ru-RU" sz="3300" dirty="0"/>
              <a:t>В настоящем мне везде закрыта дорога, мне трудно устроиться на работу, меня гонят, как самую последнюю </a:t>
            </a:r>
            <a:r>
              <a:rPr lang="ru-RU" sz="3300" b="1" dirty="0" smtClean="0"/>
              <a:t>заразу</a:t>
            </a:r>
            <a:r>
              <a:rPr lang="ru-RU" sz="3300" dirty="0" smtClean="0"/>
              <a:t>…</a:t>
            </a:r>
          </a:p>
          <a:p>
            <a:r>
              <a:rPr lang="ru-RU" sz="3300" dirty="0"/>
              <a:t>Неужели если бы в тот период не было такой ужасной  безработицы я бы стал заниматься торговлей?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924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«правдолюбы»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712968" cy="5040560"/>
          </a:xfrm>
        </p:spPr>
        <p:txBody>
          <a:bodyPr>
            <a:noAutofit/>
          </a:bodyPr>
          <a:lstStyle/>
          <a:p>
            <a:r>
              <a:rPr lang="ru-RU" sz="2200" dirty="0"/>
              <a:t>Иван  Дмитриевич  Беседин  </a:t>
            </a:r>
            <a:r>
              <a:rPr lang="ru-RU" sz="2200" dirty="0" smtClean="0"/>
              <a:t>: «Как  </a:t>
            </a:r>
            <a:r>
              <a:rPr lang="ru-RU" sz="2200" dirty="0"/>
              <a:t>государственные  так  и общественные  платежи  и  повинности   выполняю  без  замедления,  считая, что  </a:t>
            </a:r>
            <a:r>
              <a:rPr lang="ru-RU" sz="2200" b="1" dirty="0"/>
              <a:t>аккуратность  моя  в платежах  должна служить на пользу нашему государству</a:t>
            </a:r>
            <a:r>
              <a:rPr lang="ru-RU" sz="2200" dirty="0"/>
              <a:t>.  </a:t>
            </a:r>
            <a:endParaRPr lang="ru-RU" sz="2200" dirty="0" smtClean="0"/>
          </a:p>
          <a:p>
            <a:r>
              <a:rPr lang="ru-RU" sz="2200" dirty="0" smtClean="0"/>
              <a:t>И  </a:t>
            </a:r>
            <a:r>
              <a:rPr lang="ru-RU" sz="2200" dirty="0"/>
              <a:t>вот, по  своему  мнению  торгуя  </a:t>
            </a:r>
            <a:r>
              <a:rPr lang="ru-RU" sz="2200" dirty="0" smtClean="0"/>
              <a:t>мясом, я считаю</a:t>
            </a:r>
            <a:r>
              <a:rPr lang="ru-RU" sz="2200" dirty="0"/>
              <a:t>,  что   </a:t>
            </a:r>
            <a:r>
              <a:rPr lang="ru-RU" sz="2200" b="1" dirty="0"/>
              <a:t>не  вред   приношу    государству,  а скорее  пользу и одновременно  удовлетворяю     </a:t>
            </a:r>
            <a:r>
              <a:rPr lang="ru-RU" sz="2200" b="1" dirty="0" smtClean="0"/>
              <a:t>потребности населения</a:t>
            </a:r>
            <a:r>
              <a:rPr lang="ru-RU" sz="2200" dirty="0" smtClean="0"/>
              <a:t>,  </a:t>
            </a:r>
            <a:r>
              <a:rPr lang="ru-RU" sz="2200" dirty="0"/>
              <a:t>ибо если не  я,  то  все  равно, кто-нибудь   другой  занялся  бы  этим </a:t>
            </a:r>
            <a:r>
              <a:rPr lang="ru-RU" sz="2200" dirty="0" smtClean="0"/>
              <a:t>делом.</a:t>
            </a:r>
          </a:p>
          <a:p>
            <a:r>
              <a:rPr lang="ru-RU" sz="2200" dirty="0" smtClean="0"/>
              <a:t>При </a:t>
            </a:r>
            <a:r>
              <a:rPr lang="ru-RU" sz="2200" dirty="0"/>
              <a:t>том в торговле моей участвую только  я  один,  </a:t>
            </a:r>
            <a:r>
              <a:rPr lang="ru-RU" sz="2200" b="1" dirty="0"/>
              <a:t>наемных рабочих я не имею </a:t>
            </a:r>
            <a:r>
              <a:rPr lang="ru-RU" sz="2200" dirty="0"/>
              <a:t>и  думаю, что  </a:t>
            </a:r>
            <a:r>
              <a:rPr lang="ru-RU" sz="2200" b="1" dirty="0"/>
              <a:t>торговля  моя  есть подсобный    промысел в  хозяйстве </a:t>
            </a:r>
            <a:r>
              <a:rPr lang="ru-RU" sz="2200" dirty="0"/>
              <a:t>и лишать меня  за  это права  голоса  </a:t>
            </a:r>
            <a:r>
              <a:rPr lang="ru-RU" sz="2200" dirty="0" smtClean="0"/>
              <a:t>безрассудно».</a:t>
            </a:r>
            <a:endParaRPr lang="ru-RU" sz="22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960045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568952" cy="6336704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ru-RU" dirty="0" smtClean="0"/>
              <a:t>	Красноперов Александр Филиппович:</a:t>
            </a:r>
            <a:endParaRPr lang="ru-RU" dirty="0"/>
          </a:p>
          <a:p>
            <a:pPr marL="114300" indent="0" algn="just">
              <a:buNone/>
            </a:pPr>
            <a:r>
              <a:rPr lang="ru-RU" dirty="0" smtClean="0"/>
              <a:t>	«Если </a:t>
            </a:r>
            <a:r>
              <a:rPr lang="ru-RU" dirty="0"/>
              <a:t>Инструкция о выборах в Советы ст. 19 предоставляет право восстановления в избирательных правах помещиками и буржуазии, занимающимся общественно-полезным трудом, - то по отношению ко мне, </a:t>
            </a:r>
            <a:r>
              <a:rPr lang="ru-RU" b="1" dirty="0"/>
              <a:t>от природу трудовому крестьянину, не отступающего с белыми, красноармейцу, ни в чем предосудительном в жизни не замеченному</a:t>
            </a:r>
            <a:r>
              <a:rPr lang="ru-RU" dirty="0"/>
              <a:t>, - не </a:t>
            </a:r>
            <a:r>
              <a:rPr lang="ru-RU" dirty="0" smtClean="0"/>
              <a:t>может иметь </a:t>
            </a:r>
            <a:r>
              <a:rPr lang="ru-RU" dirty="0"/>
              <a:t>места и особенно за случайную девятимесячную торговлю в деревне. </a:t>
            </a:r>
            <a:r>
              <a:rPr lang="ru-RU" dirty="0" smtClean="0"/>
              <a:t>Прилагаемое </a:t>
            </a:r>
            <a:r>
              <a:rPr lang="ru-RU" dirty="0"/>
              <a:t>при сем заключение </a:t>
            </a:r>
            <a:r>
              <a:rPr lang="ru-RU" dirty="0" smtClean="0"/>
              <a:t>сельсовета </a:t>
            </a:r>
            <a:r>
              <a:rPr lang="ru-RU" dirty="0"/>
              <a:t>характеризует мое происхождение, имущественное положение и полную лояльность к Советской власти.</a:t>
            </a:r>
          </a:p>
          <a:p>
            <a:pPr algn="just"/>
            <a:r>
              <a:rPr lang="ru-RU" dirty="0"/>
              <a:t>Лишение меня права голоса, тем самым моей семьи и лишение прав моих детей учиться и быть полезными Советской своей власти, - является </a:t>
            </a:r>
            <a:r>
              <a:rPr lang="ru-RU" b="1" dirty="0"/>
              <a:t>несоответствующим не только формально, но морально и </a:t>
            </a:r>
            <a:r>
              <a:rPr lang="ru-RU" b="1" dirty="0" smtClean="0"/>
              <a:t>политически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670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87338" y="404665"/>
            <a:ext cx="8856662" cy="6264424"/>
          </a:xfrm>
          <a:ln>
            <a:solidFill>
              <a:schemeClr val="bg2"/>
            </a:solidFill>
          </a:ln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	Лагуткин </a:t>
            </a:r>
            <a:r>
              <a:rPr lang="ru-RU" sz="3200" dirty="0">
                <a:solidFill>
                  <a:schemeClr val="tx1"/>
                </a:solidFill>
              </a:rPr>
              <a:t>Василий </a:t>
            </a:r>
            <a:r>
              <a:rPr lang="ru-RU" sz="3200" dirty="0" smtClean="0">
                <a:solidFill>
                  <a:schemeClr val="tx1"/>
                </a:solidFill>
              </a:rPr>
              <a:t>Иванович - </a:t>
            </a:r>
            <a:r>
              <a:rPr lang="ru-RU" sz="3200" dirty="0">
                <a:solidFill>
                  <a:schemeClr val="tx1"/>
                </a:solidFill>
              </a:rPr>
              <a:t>Свердловск, Нагорная, 32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1921-1930 - патент 3 разряда на торговлю книгами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114300" indent="0" algn="just">
              <a:buNone/>
            </a:pPr>
            <a:r>
              <a:rPr lang="ru-RU" sz="3100" dirty="0" smtClean="0"/>
              <a:t>	«</a:t>
            </a:r>
            <a:r>
              <a:rPr lang="ru-RU" sz="3100" b="1" dirty="0" smtClean="0"/>
              <a:t>Работая в книжном деле </a:t>
            </a:r>
            <a:r>
              <a:rPr lang="ru-RU" sz="3100" dirty="0" smtClean="0"/>
              <a:t>я все таки был совершенно спокоен, т. к. начал его в самый расцвет вновь строящегося государства, которое нуждалось в сбыте этой продукции и я являлся наилучшим проводником: календарей, букварей, учебников, портретов и др. культурно-просветительных товаров, </a:t>
            </a:r>
            <a:r>
              <a:rPr lang="ru-RU" sz="3100" b="1" dirty="0" smtClean="0"/>
              <a:t>внося этим просвещение в массы</a:t>
            </a:r>
            <a:r>
              <a:rPr lang="ru-RU" sz="3100" dirty="0" smtClean="0"/>
              <a:t>, работая на рынке, что считалось для крестьян более подручным.</a:t>
            </a:r>
          </a:p>
          <a:p>
            <a:pPr marL="114300" indent="0" algn="just">
              <a:buNone/>
            </a:pPr>
            <a:r>
              <a:rPr lang="ru-RU" sz="3100" dirty="0" smtClean="0"/>
              <a:t>	Исходя из вышеизложенного, я имею право претендовать на ту обиду, которая наносится мне к концу ликвидации частной торговли вообще: </a:t>
            </a:r>
            <a:r>
              <a:rPr lang="ru-RU" sz="3100" b="1" dirty="0" smtClean="0"/>
              <a:t>лишившись своего дела, а также и средств, находившихся в моем распоряжении</a:t>
            </a:r>
            <a:r>
              <a:rPr lang="ru-RU" sz="3100" dirty="0" smtClean="0"/>
              <a:t>, </a:t>
            </a:r>
            <a:r>
              <a:rPr lang="ru-RU" sz="3100" b="1" dirty="0" smtClean="0"/>
              <a:t>я, естественно, должен где-то работать, но и этой прелести я как лишенец получить нигде не могу</a:t>
            </a:r>
            <a:r>
              <a:rPr lang="ru-RU" sz="3100" dirty="0" smtClean="0"/>
              <a:t>. 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8259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676580" cy="633643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000" dirty="0" smtClean="0"/>
              <a:t>	</a:t>
            </a:r>
            <a:r>
              <a:rPr lang="ru-RU" dirty="0" smtClean="0"/>
              <a:t>Несмотря </a:t>
            </a:r>
            <a:r>
              <a:rPr lang="ru-RU" dirty="0"/>
              <a:t>на то, что мной сделаны попытки работать не только по своей специальности, но и по другим видам работ</a:t>
            </a:r>
            <a:r>
              <a:rPr lang="ru-RU" b="1" dirty="0"/>
              <a:t>, где меня, как лишенца, снимают с </a:t>
            </a:r>
            <a:r>
              <a:rPr lang="ru-RU" b="1" dirty="0" smtClean="0"/>
              <a:t>работы. Скажите</a:t>
            </a:r>
            <a:r>
              <a:rPr lang="ru-RU" b="1" dirty="0"/>
              <a:t>, какое преступление мной сделано? </a:t>
            </a:r>
          </a:p>
          <a:p>
            <a:pPr marL="114300" indent="0" algn="just">
              <a:buNone/>
            </a:pPr>
            <a:r>
              <a:rPr lang="ru-RU" dirty="0" smtClean="0"/>
              <a:t>	И </a:t>
            </a:r>
            <a:r>
              <a:rPr lang="ru-RU" dirty="0"/>
              <a:t>заявляю, если я действительно являюсь преступным элементом, отдайте под суд и если заслужил, то </a:t>
            </a:r>
            <a:r>
              <a:rPr lang="ru-RU" b="1" dirty="0"/>
              <a:t>расстреляйте</a:t>
            </a:r>
            <a:r>
              <a:rPr lang="ru-RU" dirty="0"/>
              <a:t>. Это будет лучшая расплата за свой </a:t>
            </a:r>
            <a:r>
              <a:rPr lang="ru-RU" b="1" dirty="0"/>
              <a:t>грех,</a:t>
            </a:r>
            <a:r>
              <a:rPr lang="ru-RU" dirty="0"/>
              <a:t> чем быть </a:t>
            </a:r>
            <a:r>
              <a:rPr lang="ru-RU" b="1" dirty="0" smtClean="0"/>
              <a:t>манекеном </a:t>
            </a:r>
            <a:r>
              <a:rPr lang="ru-RU" b="1" dirty="0"/>
              <a:t>и быть заживо погребенным в тот момент, когда есть работа и нужны люди</a:t>
            </a:r>
            <a:r>
              <a:rPr lang="ru-RU" dirty="0"/>
              <a:t>. Еще раз настоятельно прошу восстановить в правах гражданства, чтобы я мог еще поработать на этом культурно-просветительном фронте</a:t>
            </a:r>
            <a:r>
              <a:rPr lang="ru-RU" dirty="0" smtClean="0"/>
              <a:t>».</a:t>
            </a:r>
          </a:p>
          <a:p>
            <a:pPr algn="just"/>
            <a:r>
              <a:rPr lang="ru-RU" dirty="0" smtClean="0"/>
              <a:t>Умер в </a:t>
            </a:r>
            <a:r>
              <a:rPr lang="ru-RU" dirty="0"/>
              <a:t>Камышловской советской </a:t>
            </a:r>
            <a:r>
              <a:rPr lang="ru-RU" dirty="0" smtClean="0"/>
              <a:t>психиатрической больнице  29.10.1933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8706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7978080" cy="6337002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ru-RU" dirty="0" smtClean="0"/>
              <a:t>	Килина </a:t>
            </a:r>
            <a:r>
              <a:rPr lang="ru-RU" dirty="0"/>
              <a:t>Серафима </a:t>
            </a:r>
            <a:r>
              <a:rPr lang="ru-RU" dirty="0" smtClean="0"/>
              <a:t>Александровна:</a:t>
            </a:r>
            <a:endParaRPr lang="ru-RU" dirty="0"/>
          </a:p>
          <a:p>
            <a:pPr marL="114300" indent="0" algn="just">
              <a:buNone/>
            </a:pPr>
            <a:r>
              <a:rPr lang="ru-RU" dirty="0" smtClean="0"/>
              <a:t>	«Тогда </a:t>
            </a:r>
            <a:r>
              <a:rPr lang="ru-RU" dirty="0"/>
              <a:t>Седухин говорит, что Паспортная комиссия дала вам паспорт незаконно и ее нужно отдать под суд, что есть такие близорукие люди, которые не знают, что делают и что </a:t>
            </a:r>
            <a:r>
              <a:rPr lang="ru-RU" dirty="0" smtClean="0"/>
              <a:t>подписывают… Завтра </a:t>
            </a:r>
            <a:r>
              <a:rPr lang="ru-RU" dirty="0"/>
              <a:t>же мы вас вычеркиваем из членов Союза, уволим вас и занесем  в трудовой </a:t>
            </a:r>
            <a:r>
              <a:rPr lang="ru-RU" dirty="0" smtClean="0"/>
              <a:t>список, что </a:t>
            </a:r>
            <a:r>
              <a:rPr lang="ru-RU" dirty="0"/>
              <a:t>вы уволены как лишенка.</a:t>
            </a:r>
          </a:p>
          <a:p>
            <a:pPr marL="114300" indent="0" algn="just">
              <a:buNone/>
            </a:pPr>
            <a:r>
              <a:rPr lang="ru-RU" dirty="0" smtClean="0"/>
              <a:t>	Я </a:t>
            </a:r>
            <a:r>
              <a:rPr lang="ru-RU" dirty="0"/>
              <a:t>говорю: Что это с вашей стороны мой смертный приговор? </a:t>
            </a:r>
            <a:r>
              <a:rPr lang="ru-RU" b="1" dirty="0"/>
              <a:t>Если я не имею права работать у вас, то не имею права работать нигде, а если не имею права работать, то не имею права и жить. </a:t>
            </a:r>
            <a:r>
              <a:rPr lang="ru-RU" dirty="0"/>
              <a:t>На эти слова мне Седухин говорит: </a:t>
            </a:r>
            <a:r>
              <a:rPr lang="ru-RU" b="1" dirty="0"/>
              <a:t>Так что же многие бросались в Каму, когда им не давали паспорт. </a:t>
            </a:r>
            <a:endParaRPr lang="ru-RU" b="1" dirty="0" smtClean="0"/>
          </a:p>
          <a:p>
            <a:pPr marL="114300" indent="0" algn="just">
              <a:buNone/>
            </a:pPr>
            <a:r>
              <a:rPr lang="ru-RU" b="1" dirty="0"/>
              <a:t>	</a:t>
            </a:r>
            <a:r>
              <a:rPr lang="ru-RU" dirty="0" smtClean="0"/>
              <a:t>На </a:t>
            </a:r>
            <a:r>
              <a:rPr lang="ru-RU" dirty="0"/>
              <a:t>это я им ответила: Нет, товарищи, </a:t>
            </a:r>
            <a:r>
              <a:rPr lang="ru-RU" b="1" dirty="0"/>
              <a:t>в Каму я не брошусь, у меня дети, ради которых я живу</a:t>
            </a:r>
            <a:r>
              <a:rPr lang="ru-RU" dirty="0"/>
              <a:t> и все свои средства и свои знания, как бывший педагог, я прилагаю к тому, чтобы воспитать полезными гражданами, мои дети лучшие ударники школы № 6, активные работники, для них я должна жить и буду добиваться правды. Я никого никогда не обманывала и думаю, что Горсовет разберет это дело, дайте  мне только срок выяснить в Горсовете мое </a:t>
            </a:r>
            <a:r>
              <a:rPr lang="ru-RU" dirty="0" smtClean="0"/>
              <a:t>положение".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626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/>
          <a:lstStyle/>
          <a:p>
            <a:r>
              <a:rPr lang="ru-RU" dirty="0" smtClean="0"/>
              <a:t>очередь</a:t>
            </a:r>
            <a:endParaRPr lang="ru-RU" dirty="0"/>
          </a:p>
        </p:txBody>
      </p:sp>
      <p:pic>
        <p:nvPicPr>
          <p:cNvPr id="4" name="Picture 2" descr="D:\ГАСО_ФОТО\Kilin\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27813" cy="54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05025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степень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автономности </a:t>
            </a:r>
            <a:r>
              <a:rPr lang="ru-RU" b="1" dirty="0"/>
              <a:t>личности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856984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Относительная </a:t>
            </a:r>
            <a:r>
              <a:rPr lang="ru-RU" b="1" dirty="0"/>
              <a:t>автономность</a:t>
            </a:r>
            <a:r>
              <a:rPr lang="ru-RU" dirty="0"/>
              <a:t>, т</a:t>
            </a:r>
            <a:r>
              <a:rPr lang="ru-RU" dirty="0" smtClean="0"/>
              <a:t>. к</a:t>
            </a:r>
            <a:r>
              <a:rPr lang="ru-RU" dirty="0"/>
              <a:t>. полностью дистанцироваться от государства не представлялось возможным, даже в рамках </a:t>
            </a:r>
            <a:r>
              <a:rPr lang="ru-RU" b="1" dirty="0"/>
              <a:t>«замкнутого круга частного сектора хозяйства»</a:t>
            </a:r>
            <a:r>
              <a:rPr lang="ru-RU" dirty="0"/>
              <a:t>.</a:t>
            </a:r>
          </a:p>
          <a:p>
            <a:r>
              <a:rPr lang="ru-RU" dirty="0"/>
              <a:t>Пока уровень благосостояния, доход, извлекаемый из торговой деятельности,  позволяют обеспечивать себя самостоятельно, то моральные </a:t>
            </a:r>
            <a:r>
              <a:rPr lang="ru-RU" b="1" dirty="0"/>
              <a:t>издержки</a:t>
            </a:r>
            <a:r>
              <a:rPr lang="ru-RU" dirty="0"/>
              <a:t> (в т. ч. связанные с лишением прав, не участие в выборах и более высокие затраты на самообеспечение) </a:t>
            </a:r>
            <a:r>
              <a:rPr lang="ru-RU" b="1" dirty="0" smtClean="0"/>
              <a:t>признаются </a:t>
            </a:r>
            <a:r>
              <a:rPr lang="ru-RU" b="1" dirty="0"/>
              <a:t>допустимыми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только торговля не позволяет обеспечить себя (возрастают материальные издержки, а доходность падает), либо степень ее легальности стремится к нулю, либо появляются альтернативы на рынке труда, то усиливается стремление выйти из этой сферы.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36501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мобильность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424936" cy="49685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Занятие торговлей способствовало социальной мобильности индивида в идеологической политической  и экономической системе координат. </a:t>
            </a:r>
          </a:p>
          <a:p>
            <a:r>
              <a:rPr lang="ru-RU" b="1" dirty="0" smtClean="0"/>
              <a:t>Двухступенчатая нисходящая социальная мобильность</a:t>
            </a:r>
            <a:r>
              <a:rPr lang="ru-RU" dirty="0" smtClean="0"/>
              <a:t>: </a:t>
            </a:r>
          </a:p>
          <a:p>
            <a:pPr lvl="1"/>
            <a:r>
              <a:rPr lang="ru-RU" dirty="0" smtClean="0"/>
              <a:t>1) производитель (рабочий, крестьянин) становился посредником (спекулянтом), а затем</a:t>
            </a:r>
          </a:p>
          <a:p>
            <a:pPr lvl="1"/>
            <a:r>
              <a:rPr lang="ru-RU" dirty="0" smtClean="0"/>
              <a:t> 2) лишался избирательных прав, переходил в категорию «неполноправных свободных», «лишенцев».</a:t>
            </a:r>
          </a:p>
          <a:p>
            <a:r>
              <a:rPr lang="ru-RU" dirty="0" smtClean="0"/>
              <a:t>Социальное «падение» было стремительным. Напротив, восстановление своего прежнего социального статуса было максимально затруднено, процесс «восходящей мобильности» был бюрократизирован, требовал больших затрат времени и сил, никогда не оставался без последствий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Торговцы в системе социальной стратификации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Негативное отношение к торгово-посреднической деятельности </a:t>
            </a:r>
            <a:r>
              <a:rPr lang="ru-RU" dirty="0" smtClean="0"/>
              <a:t>существовало в силу традиции и могло </a:t>
            </a:r>
            <a:r>
              <a:rPr lang="ru-RU" dirty="0" smtClean="0"/>
              <a:t>усугубляться в условиях товарного дефицита.</a:t>
            </a:r>
          </a:p>
          <a:p>
            <a:r>
              <a:rPr lang="ru-RU" dirty="0" smtClean="0"/>
              <a:t>Государство</a:t>
            </a:r>
            <a:r>
              <a:rPr lang="ru-RU" dirty="0" smtClean="0"/>
              <a:t>, которое активно использовало потенциал частного рынка, ставило его в особые условия по отношению к обобществленному сектору (фиск, администрирование) - есть признаки </a:t>
            </a:r>
            <a:r>
              <a:rPr lang="ru-RU" b="1" dirty="0" smtClean="0"/>
              <a:t>дискриминации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b="1" dirty="0" smtClean="0"/>
              <a:t>Бастарды</a:t>
            </a:r>
            <a:r>
              <a:rPr lang="ru-RU" dirty="0" smtClean="0"/>
              <a:t> советской хозяйственной системы</a:t>
            </a:r>
          </a:p>
          <a:p>
            <a:r>
              <a:rPr lang="ru-RU" dirty="0" smtClean="0"/>
              <a:t>Относительная </a:t>
            </a:r>
            <a:r>
              <a:rPr lang="ru-RU" b="1" dirty="0" smtClean="0"/>
              <a:t>автономность </a:t>
            </a:r>
            <a:r>
              <a:rPr lang="ru-RU" dirty="0" smtClean="0"/>
              <a:t>предпринимателей стремление создать </a:t>
            </a:r>
            <a:r>
              <a:rPr lang="ru-RU" b="1" dirty="0" smtClean="0"/>
              <a:t>«</a:t>
            </a:r>
            <a:r>
              <a:rPr lang="ru-RU" b="1" dirty="0" smtClean="0"/>
              <a:t>замкнутый круг </a:t>
            </a:r>
            <a:r>
              <a:rPr lang="ru-RU" b="1" dirty="0" smtClean="0"/>
              <a:t>частного сектора хозяйства»</a:t>
            </a:r>
            <a:r>
              <a:rPr lang="ru-RU" dirty="0" smtClean="0"/>
              <a:t>, но </a:t>
            </a:r>
            <a:r>
              <a:rPr lang="ru-RU" dirty="0" smtClean="0"/>
              <a:t>полностью дистанцироваться от государства не представлялось </a:t>
            </a:r>
            <a:r>
              <a:rPr lang="ru-RU" dirty="0" smtClean="0"/>
              <a:t>возможным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селекция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7727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Автономность личности в условиях советской России, как минимум, проблематична. </a:t>
            </a:r>
            <a:r>
              <a:rPr lang="ru-RU" b="1" dirty="0"/>
              <a:t>Наиболее активные в экономическом плане индивидуумы, дискриминируются в политическом плане, превращаются в маргиналов</a:t>
            </a:r>
            <a:r>
              <a:rPr lang="ru-RU" dirty="0"/>
              <a:t>, если строят свою жизненную траекторию автономно от государства. </a:t>
            </a:r>
            <a:endParaRPr lang="ru-RU" dirty="0" smtClean="0"/>
          </a:p>
          <a:p>
            <a:r>
              <a:rPr lang="ru-RU" dirty="0" smtClean="0"/>
              <a:t>Доминирую </a:t>
            </a:r>
            <a:r>
              <a:rPr lang="ru-RU" dirty="0"/>
              <a:t>п</a:t>
            </a:r>
            <a:r>
              <a:rPr lang="ru-RU" dirty="0" smtClean="0"/>
              <a:t>атрон-клиентские </a:t>
            </a:r>
            <a:r>
              <a:rPr lang="ru-RU" dirty="0"/>
              <a:t>отношения, патернализм со стороны государства, контроль </a:t>
            </a:r>
            <a:r>
              <a:rPr lang="ru-RU" dirty="0" smtClean="0"/>
              <a:t>над гражданами через </a:t>
            </a:r>
            <a:r>
              <a:rPr lang="ru-RU" dirty="0"/>
              <a:t>систему </a:t>
            </a:r>
            <a:r>
              <a:rPr lang="ru-RU" dirty="0" smtClean="0"/>
              <a:t>распределения</a:t>
            </a:r>
          </a:p>
          <a:p>
            <a:r>
              <a:rPr lang="ru-RU" dirty="0" smtClean="0"/>
              <a:t>В данных условиях частное предпринимательство пополняет ряды  теневого сектора экономики</a:t>
            </a:r>
          </a:p>
          <a:p>
            <a:r>
              <a:rPr lang="ru-RU" b="1" dirty="0" smtClean="0"/>
              <a:t>Негативная социальная селекция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«Возрождение традиций российского предпринимательства» </a:t>
            </a:r>
            <a:r>
              <a:rPr lang="ru-RU" b="1" dirty="0" smtClean="0"/>
              <a:t>в 1990-е гг. </a:t>
            </a:r>
            <a:r>
              <a:rPr lang="ru-RU" dirty="0" smtClean="0"/>
              <a:t>основано во-многом на традициях теневой экономики.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1676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040560"/>
          </a:xfrm>
        </p:spPr>
        <p:txBody>
          <a:bodyPr>
            <a:normAutofit/>
          </a:bodyPr>
          <a:lstStyle/>
          <a:p>
            <a:r>
              <a:rPr lang="ru-RU" dirty="0"/>
              <a:t>Автобиографические данные являются </a:t>
            </a:r>
            <a:r>
              <a:rPr lang="ru-RU" b="1" dirty="0" err="1" smtClean="0"/>
              <a:t>системо</a:t>
            </a:r>
            <a:r>
              <a:rPr lang="ru-RU" b="1" dirty="0" smtClean="0"/>
              <a:t>-образующими </a:t>
            </a:r>
            <a:r>
              <a:rPr lang="ru-RU" dirty="0"/>
              <a:t>как для формирования дела, так и для самой процедуры восстановления. </a:t>
            </a:r>
          </a:p>
          <a:p>
            <a:r>
              <a:rPr lang="ru-RU" dirty="0" smtClean="0"/>
              <a:t>Структура </a:t>
            </a:r>
            <a:r>
              <a:rPr lang="ru-RU" dirty="0"/>
              <a:t>делопроизводственной автобиографии задана не только </a:t>
            </a:r>
            <a:r>
              <a:rPr lang="ru-RU" b="1" dirty="0"/>
              <a:t>хронологией (включающей историческую, биографическую и «торговую» сюжетные линии</a:t>
            </a:r>
            <a:r>
              <a:rPr lang="ru-RU" dirty="0"/>
              <a:t>), но и </a:t>
            </a:r>
            <a:r>
              <a:rPr lang="ru-RU" b="1" dirty="0"/>
              <a:t>нормативно-правовыми актами</a:t>
            </a:r>
            <a:r>
              <a:rPr lang="ru-RU" dirty="0"/>
              <a:t>, регулирующими процедуры лишения и восстановления в избирательных правах. </a:t>
            </a:r>
            <a:endParaRPr lang="ru-RU" dirty="0" smtClean="0"/>
          </a:p>
          <a:p>
            <a:r>
              <a:rPr lang="ru-RU" dirty="0"/>
              <a:t>Автобиография была призвана продемонстрировать </a:t>
            </a:r>
            <a:r>
              <a:rPr lang="ru-RU" b="1" dirty="0"/>
              <a:t>лояльность </a:t>
            </a:r>
            <a:r>
              <a:rPr lang="ru-RU" dirty="0"/>
              <a:t>Советской власти, при всей условности и неопределенности этого термина.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9689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435280" cy="49167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Адресат </a:t>
            </a:r>
            <a:r>
              <a:rPr lang="ru-RU" b="1" dirty="0"/>
              <a:t>текста был известен</a:t>
            </a:r>
            <a:r>
              <a:rPr lang="ru-RU" dirty="0"/>
              <a:t> (члены избирательной комиссии) и его содержание должно было в той или иной мере соответствовать его ожиданиям.</a:t>
            </a:r>
          </a:p>
          <a:p>
            <a:r>
              <a:rPr lang="ru-RU" dirty="0" smtClean="0"/>
              <a:t>Автобиография </a:t>
            </a:r>
            <a:r>
              <a:rPr lang="ru-RU" dirty="0"/>
              <a:t>могла строиться на различных стратегиях </a:t>
            </a:r>
            <a:r>
              <a:rPr lang="ru-RU" b="1" dirty="0"/>
              <a:t>(«оборонительной», «наступательной»</a:t>
            </a:r>
            <a:r>
              <a:rPr lang="ru-RU" dirty="0"/>
              <a:t>), при этом традиционная для жалоб и более выигрышная с точки зрения просителя позиция приобретала форму «покаяния». </a:t>
            </a:r>
          </a:p>
          <a:p>
            <a:r>
              <a:rPr lang="ru-RU" dirty="0" smtClean="0"/>
              <a:t>Как </a:t>
            </a:r>
            <a:r>
              <a:rPr lang="ru-RU" dirty="0"/>
              <a:t>правило, в автобиографиях </a:t>
            </a:r>
            <a:r>
              <a:rPr lang="ru-RU" b="1" dirty="0"/>
              <a:t>драматизируется период занятия торговлей</a:t>
            </a:r>
            <a:r>
              <a:rPr lang="ru-RU" dirty="0"/>
              <a:t>, сама торговая деятельность демонизируется, приравнивается к преступлению.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4081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</a:t>
            </a:r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52600"/>
            <a:ext cx="8640960" cy="48447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Аргументация </a:t>
            </a:r>
            <a:r>
              <a:rPr lang="ru-RU" dirty="0"/>
              <a:t>авторов строится как на </a:t>
            </a:r>
            <a:r>
              <a:rPr lang="ru-RU" b="1" dirty="0"/>
              <a:t>рациональных </a:t>
            </a:r>
            <a:r>
              <a:rPr lang="ru-RU" dirty="0"/>
              <a:t>(ссылка на нормативно-правовые акты), так и </a:t>
            </a:r>
            <a:r>
              <a:rPr lang="ru-RU" b="1" dirty="0"/>
              <a:t>эмоциональных</a:t>
            </a:r>
            <a:r>
              <a:rPr lang="ru-RU" dirty="0"/>
              <a:t> основаниях (апелляция к чувству справедливости, революционной сознательности). По косвенным данным можно сделать вывод о том, что членами избирательной комиссии решение принимается по формальным основаниям.</a:t>
            </a:r>
          </a:p>
          <a:p>
            <a:r>
              <a:rPr lang="ru-RU" dirty="0" smtClean="0"/>
              <a:t>Восстановление </a:t>
            </a:r>
            <a:r>
              <a:rPr lang="ru-RU" dirty="0"/>
              <a:t>в правах рассматривается как </a:t>
            </a:r>
            <a:r>
              <a:rPr lang="ru-RU" b="1" dirty="0"/>
              <a:t>процесс социализации</a:t>
            </a:r>
            <a:r>
              <a:rPr lang="ru-RU" dirty="0"/>
              <a:t>, предполагает отказ от автономной экономической активности, по возможности наиболее полное включение в систему производственных и социальных институтов, относящихся к обобществленному сектору.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728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</a:t>
            </a:r>
            <a:r>
              <a:rPr lang="ru-RU" dirty="0" smtClean="0"/>
              <a:t>(4)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Наличие в личном деле «лишенца» автобиографии в виде отдельного документа – демонстрирует </a:t>
            </a:r>
            <a:r>
              <a:rPr lang="ru-RU" b="1" dirty="0"/>
              <a:t>социальную и политическую зрелость автора, более высокий уровень его образования</a:t>
            </a:r>
            <a:r>
              <a:rPr lang="ru-RU" dirty="0"/>
              <a:t>. Автобиографии всегда написаны самостоятельно, с более детальным изложением различных сюжетных </a:t>
            </a:r>
            <a:r>
              <a:rPr lang="ru-RU" dirty="0" smtClean="0"/>
              <a:t>линий</a:t>
            </a:r>
          </a:p>
          <a:p>
            <a:r>
              <a:rPr lang="ru-RU" dirty="0" smtClean="0"/>
              <a:t>Отметим</a:t>
            </a:r>
            <a:r>
              <a:rPr lang="ru-RU" dirty="0"/>
              <a:t>, что высокое качество автобиографического материала отнюдь не гарантировало благополучного исхода дела для заявителя.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912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(1)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Автобиографические </a:t>
            </a:r>
            <a:r>
              <a:rPr lang="ru-RU" dirty="0"/>
              <a:t>сведения в структуре личного дела гражданина, возбудившего ходатайство о восстановлении в избирательных правах, лишенных за занятие торговлей // </a:t>
            </a:r>
            <a:r>
              <a:rPr lang="ru-RU" dirty="0" err="1"/>
              <a:t>Вестн</a:t>
            </a:r>
            <a:r>
              <a:rPr lang="ru-RU" dirty="0"/>
              <a:t>. Том. гос. ун-та. 2018. № 433. </a:t>
            </a:r>
            <a:endParaRPr lang="ru-RU" dirty="0" smtClean="0"/>
          </a:p>
          <a:p>
            <a:r>
              <a:rPr lang="ru-RU" dirty="0"/>
              <a:t>Автобиография как средство реабилитации: на материалах личных дел "лишенцев" // Диалог со временем. 2018. № 63. </a:t>
            </a:r>
            <a:r>
              <a:rPr lang="ru-RU" dirty="0" smtClean="0"/>
              <a:t>С. 267–288</a:t>
            </a:r>
          </a:p>
          <a:p>
            <a:pPr lvl="0"/>
            <a:r>
              <a:rPr lang="ru-RU" dirty="0"/>
              <a:t>«Я изложил только основные черты биографического очерка»: автобиография в структуре судебно-следственного дела. // Автобиографические сочинения в междисциплинарном исследовательском пространстве: Люди, тексты, практики / Под ред. Ю. П. Зарецкого, Е. К. Карпенко, З. В. </a:t>
            </a:r>
            <a:r>
              <a:rPr lang="ru-RU" dirty="0" err="1"/>
              <a:t>Шушпанова</a:t>
            </a:r>
            <a:r>
              <a:rPr lang="ru-RU" dirty="0"/>
              <a:t> ; Нац. </a:t>
            </a:r>
            <a:r>
              <a:rPr lang="ru-RU" dirty="0" err="1"/>
              <a:t>исслед</a:t>
            </a:r>
            <a:r>
              <a:rPr lang="ru-RU" dirty="0"/>
              <a:t>. ун-т «Высшая школа экономики». – М. : «Библио-Глобус»,  2017. – С. 213–234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52466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 </a:t>
            </a:r>
            <a:r>
              <a:rPr lang="ru-RU" dirty="0" smtClean="0"/>
              <a:t>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3212976"/>
            <a:ext cx="4675589" cy="3404592"/>
          </a:xfrm>
        </p:spPr>
        <p:txBody>
          <a:bodyPr>
            <a:normAutofit/>
          </a:bodyPr>
          <a:lstStyle/>
          <a:p>
            <a:r>
              <a:rPr lang="ru-RU" dirty="0"/>
              <a:t>Частная торговля и кредит на Урале в годы нэпа: экономические, политические и социальные аспекты: Научная монография. – Екатеринбург: Изд-во Урал. ун-та, 2018. – 606 с.</a:t>
            </a:r>
          </a:p>
          <a:p>
            <a:endParaRPr lang="ru-RU" dirty="0"/>
          </a:p>
        </p:txBody>
      </p:sp>
      <p:pic>
        <p:nvPicPr>
          <p:cNvPr id="1027" name="Picture 3" descr="D:\Мои публикации\01_МОНОГРАФИЯ\Текст\Книга\Иллюстрации\Обложка_варианты\Облож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0679"/>
            <a:ext cx="36876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1956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Alexey.kilin@urfu.ru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68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Томас </a:t>
            </a:r>
            <a:r>
              <a:rPr lang="ru-RU" sz="2400" dirty="0" smtClean="0"/>
              <a:t>Ремингтон: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/>
              <a:t>«Национализация </a:t>
            </a:r>
            <a:r>
              <a:rPr lang="ru-RU" sz="2400" b="1" dirty="0"/>
              <a:t>торговли  означает, что весь народ торгует».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7727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Торгуют все </a:t>
            </a:r>
          </a:p>
          <a:p>
            <a:r>
              <a:rPr lang="ru-RU" dirty="0" smtClean="0"/>
              <a:t>Рабочий: завод / свое хозяйство / рынок</a:t>
            </a:r>
            <a:endParaRPr lang="ru-RU" dirty="0" smtClean="0"/>
          </a:p>
          <a:p>
            <a:r>
              <a:rPr lang="ru-RU" dirty="0" smtClean="0"/>
              <a:t>Торговля </a:t>
            </a:r>
            <a:r>
              <a:rPr lang="ru-RU" dirty="0"/>
              <a:t>переставала быть сферой деятельности </a:t>
            </a:r>
            <a:r>
              <a:rPr lang="ru-RU" dirty="0" smtClean="0"/>
              <a:t>профессионалов, </a:t>
            </a:r>
            <a:r>
              <a:rPr lang="ru-RU" dirty="0"/>
              <a:t>а превратилась в образ жизни человека, в способ </a:t>
            </a:r>
            <a:r>
              <a:rPr lang="ru-RU" dirty="0" smtClean="0"/>
              <a:t>выживания</a:t>
            </a:r>
            <a:endParaRPr lang="ru-RU" dirty="0"/>
          </a:p>
          <a:p>
            <a:r>
              <a:rPr lang="ru-RU" dirty="0"/>
              <a:t>Торговля была распространена настолько, что в нее были втянуты практически все без исключения слои населения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Торговля становится массовой профессией и, одновременно, теряет очертания профессии – «депрофессионализируется». </a:t>
            </a:r>
            <a:endParaRPr lang="ru-RU" dirty="0" smtClean="0"/>
          </a:p>
          <a:p>
            <a:r>
              <a:rPr lang="ru-RU" dirty="0" smtClean="0"/>
              <a:t>Деление на «торгашей» и «торговцев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15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ГАСО_ФОТО\ПРЕЗЕНТАЦИЯ\Патент_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9032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ГАСО_ФОТО\ПРЕЗЕНТАЦИЯ\015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4248472" cy="33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ГАСО_ФОТО\ПРЕЗЕНТАЦИЯ\Коковинский рынок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98063"/>
            <a:ext cx="4424286" cy="290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25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Лишение избирательных прав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435280" cy="44973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Конституция РСФСР (утверждена постановлением XII Всероссийского Съезда Советов от 11 мая 1925 г.)</a:t>
            </a:r>
          </a:p>
          <a:p>
            <a:endParaRPr lang="ru-RU" dirty="0" smtClean="0"/>
          </a:p>
          <a:p>
            <a:r>
              <a:rPr lang="ru-RU" dirty="0" smtClean="0"/>
              <a:t>Ст</a:t>
            </a:r>
            <a:r>
              <a:rPr lang="ru-RU" dirty="0"/>
              <a:t>. 69. Не избирают и не могут быть избранными, хотя бы они и входили в одну из перечисленных категорий:</a:t>
            </a:r>
          </a:p>
          <a:p>
            <a:r>
              <a:rPr lang="ru-RU" dirty="0"/>
              <a:t>а) лица, прибегающие к наемному труду с целью извлечения прибыли;</a:t>
            </a:r>
          </a:p>
          <a:p>
            <a:r>
              <a:rPr lang="ru-RU" dirty="0"/>
              <a:t>б) лица, </a:t>
            </a:r>
            <a:r>
              <a:rPr lang="ru-RU" b="1" dirty="0"/>
              <a:t>живущие на нетрудовой доход</a:t>
            </a:r>
            <a:r>
              <a:rPr lang="ru-RU" dirty="0"/>
              <a:t>, как-то: проценты с капитала, доходы с предприятий, поступления с имущества и т.п.;</a:t>
            </a:r>
          </a:p>
          <a:p>
            <a:r>
              <a:rPr lang="ru-RU" dirty="0"/>
              <a:t>в) </a:t>
            </a:r>
            <a:r>
              <a:rPr lang="ru-RU" b="1" dirty="0"/>
              <a:t>частные торговцы, торговые и коммерческие посредники</a:t>
            </a:r>
            <a:r>
              <a:rPr lang="ru-RU" dirty="0"/>
              <a:t>;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985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Лишение избирательных прав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ст</a:t>
            </a:r>
            <a:r>
              <a:rPr lang="ru-RU" dirty="0"/>
              <a:t>. 14 п. </a:t>
            </a:r>
            <a:r>
              <a:rPr lang="ru-RU" dirty="0" smtClean="0"/>
              <a:t>«</a:t>
            </a:r>
            <a:r>
              <a:rPr lang="ru-RU" dirty="0"/>
              <a:t>б» </a:t>
            </a:r>
            <a:r>
              <a:rPr lang="ru-RU" dirty="0" smtClean="0"/>
              <a:t>- лица </a:t>
            </a:r>
            <a:r>
              <a:rPr lang="ru-RU" b="1" dirty="0"/>
              <a:t>жившие</a:t>
            </a:r>
            <a:r>
              <a:rPr lang="ru-RU" dirty="0"/>
              <a:t> или живущие в настоящее время на нетрудовые доходы, а также занимавшихся и занимающихся ныне </a:t>
            </a:r>
            <a:r>
              <a:rPr lang="ru-RU" dirty="0" smtClean="0"/>
              <a:t>торговлей </a:t>
            </a:r>
          </a:p>
          <a:p>
            <a:r>
              <a:rPr lang="ru-RU" dirty="0" smtClean="0"/>
              <a:t> </a:t>
            </a:r>
            <a:r>
              <a:rPr lang="ru-RU" dirty="0"/>
              <a:t>ст. 15 «в» </a:t>
            </a:r>
            <a:r>
              <a:rPr lang="ru-RU" dirty="0" smtClean="0"/>
              <a:t>- земледельцы</a:t>
            </a:r>
            <a:r>
              <a:rPr lang="ru-RU" dirty="0"/>
              <a:t>, занимающиеся наряду с земледельческим хозяйством скупкой и перепродажей скота, сельскохозяйственных и иных продуктов в виде промысла (</a:t>
            </a:r>
            <a:r>
              <a:rPr lang="ru-RU" b="1" dirty="0" smtClean="0"/>
              <a:t>барышники-прасолы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</a:t>
            </a:r>
            <a:r>
              <a:rPr lang="ru-RU" dirty="0"/>
              <a:t>з» </a:t>
            </a:r>
            <a:r>
              <a:rPr lang="ru-RU" dirty="0" smtClean="0"/>
              <a:t>- </a:t>
            </a:r>
            <a:r>
              <a:rPr lang="ru-RU" b="1" dirty="0" smtClean="0"/>
              <a:t>частные </a:t>
            </a:r>
            <a:r>
              <a:rPr lang="ru-RU" b="1" dirty="0"/>
              <a:t>торговцы и </a:t>
            </a:r>
            <a:r>
              <a:rPr lang="ru-RU" b="1" dirty="0" smtClean="0"/>
              <a:t>перекупщики</a:t>
            </a:r>
          </a:p>
          <a:p>
            <a:r>
              <a:rPr lang="ru-RU" dirty="0" smtClean="0"/>
              <a:t>«</a:t>
            </a:r>
            <a:r>
              <a:rPr lang="ru-RU" dirty="0"/>
              <a:t>г» </a:t>
            </a:r>
            <a:r>
              <a:rPr lang="ru-RU" dirty="0" smtClean="0"/>
              <a:t> - предоставляющие </a:t>
            </a:r>
            <a:r>
              <a:rPr lang="ru-RU" b="1" dirty="0"/>
              <a:t>товарный</a:t>
            </a:r>
            <a:r>
              <a:rPr lang="ru-RU" dirty="0"/>
              <a:t> или денежный </a:t>
            </a:r>
            <a:r>
              <a:rPr lang="ru-RU" b="1" dirty="0"/>
              <a:t>кредит </a:t>
            </a:r>
            <a:r>
              <a:rPr lang="ru-RU" dirty="0"/>
              <a:t>на кабальных </a:t>
            </a:r>
            <a:r>
              <a:rPr lang="ru-RU" dirty="0" smtClean="0"/>
              <a:t>условиях</a:t>
            </a:r>
          </a:p>
          <a:p>
            <a:r>
              <a:rPr lang="ru-RU" dirty="0" smtClean="0"/>
              <a:t>«</a:t>
            </a:r>
            <a:r>
              <a:rPr lang="ru-RU" dirty="0"/>
              <a:t>и» </a:t>
            </a:r>
            <a:r>
              <a:rPr lang="ru-RU" dirty="0" smtClean="0"/>
              <a:t>- </a:t>
            </a:r>
            <a:r>
              <a:rPr lang="ru-RU" b="1" dirty="0" smtClean="0"/>
              <a:t>частные </a:t>
            </a:r>
            <a:r>
              <a:rPr lang="ru-RU" b="1" dirty="0"/>
              <a:t>торговые и коммерческие </a:t>
            </a:r>
            <a:r>
              <a:rPr lang="ru-RU" b="1" dirty="0" smtClean="0"/>
              <a:t>посредники</a:t>
            </a:r>
          </a:p>
          <a:p>
            <a:r>
              <a:rPr lang="ru-RU" dirty="0" smtClean="0"/>
              <a:t>«</a:t>
            </a:r>
            <a:r>
              <a:rPr lang="ru-RU" dirty="0"/>
              <a:t>п» </a:t>
            </a:r>
            <a:r>
              <a:rPr lang="ru-RU" b="1" dirty="0" smtClean="0"/>
              <a:t>- члены </a:t>
            </a:r>
            <a:r>
              <a:rPr lang="ru-RU" b="1" dirty="0"/>
              <a:t>лиц семей</a:t>
            </a:r>
            <a:r>
              <a:rPr lang="ru-RU" dirty="0"/>
              <a:t>, лишенных избирательных прав… находящиеся в материальной зависимости от них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«</a:t>
            </a:r>
            <a:r>
              <a:rPr lang="ru-RU" dirty="0"/>
              <a:t>Инструкция о выборах городских и сельских советов и о созыве съездов советов» [Декрет о Всероссийского Центрального Исполнительного Комитета № 577 // СУ РСФСР № 75 от 26.11.1926 г. Отдел первый. С.885–895].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180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52600"/>
            <a:ext cx="8363272" cy="4844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ГОСУДАРСТВЕННЫЙ АРХИВ СВЕРДЛОВСКОЙ ОБЛАСТИ</a:t>
            </a:r>
          </a:p>
          <a:p>
            <a:r>
              <a:rPr lang="ru-RU" dirty="0"/>
              <a:t>ФОНД </a:t>
            </a:r>
            <a:r>
              <a:rPr lang="ru-RU" dirty="0" smtClean="0"/>
              <a:t>Р-88 – Уральский </a:t>
            </a:r>
            <a:r>
              <a:rPr lang="ru-RU" dirty="0"/>
              <a:t>областной исполнительный </a:t>
            </a:r>
            <a:r>
              <a:rPr lang="ru-RU" dirty="0" smtClean="0"/>
              <a:t>комитет советов </a:t>
            </a:r>
            <a:r>
              <a:rPr lang="ru-RU" dirty="0"/>
              <a:t>рабочих, крестьянских и красноармейских </a:t>
            </a:r>
            <a:r>
              <a:rPr lang="ru-RU" dirty="0" smtClean="0"/>
              <a:t>депутатов </a:t>
            </a:r>
          </a:p>
          <a:p>
            <a:r>
              <a:rPr lang="ru-RU" dirty="0" smtClean="0"/>
              <a:t>ОПИСИ 6,7,8  Уральская областная избирательная комиссия ≈ 15 000 ДЕЛ</a:t>
            </a:r>
          </a:p>
          <a:p>
            <a:r>
              <a:rPr lang="ru-RU" dirty="0" smtClean="0"/>
              <a:t>ПРОСМОТРЕНО ≈ 1000 ДЕЛ</a:t>
            </a:r>
          </a:p>
          <a:p>
            <a:endParaRPr lang="ru-RU" dirty="0" smtClean="0"/>
          </a:p>
          <a:p>
            <a:r>
              <a:rPr lang="ru-RU" dirty="0" smtClean="0"/>
              <a:t>ПРОАНАЛИЗИРОВАНО – 287 (179 – АНКЕТЫ + 108)</a:t>
            </a:r>
          </a:p>
          <a:p>
            <a:pPr lvl="1"/>
            <a:r>
              <a:rPr lang="ru-RU" dirty="0"/>
              <a:t>СПЛОШНАЯ ВЫБОРКА – 179  </a:t>
            </a:r>
          </a:p>
          <a:p>
            <a:pPr lvl="1"/>
            <a:r>
              <a:rPr lang="ru-RU" dirty="0"/>
              <a:t>ПЕРЕКРЕСТНЫЕ ДАННЫЕ – 98 </a:t>
            </a:r>
          </a:p>
          <a:p>
            <a:pPr lvl="1"/>
            <a:r>
              <a:rPr lang="ru-RU" dirty="0"/>
              <a:t>ОДНОФАМИЛЬЦЫ – 20</a:t>
            </a:r>
          </a:p>
          <a:p>
            <a:r>
              <a:rPr lang="ru-RU" b="1" dirty="0" smtClean="0"/>
              <a:t>АВТОБИОГРАФИИ в виде отдельного документа </a:t>
            </a:r>
            <a:r>
              <a:rPr lang="ru-RU" b="1" dirty="0"/>
              <a:t>≈</a:t>
            </a:r>
            <a:r>
              <a:rPr lang="ru-RU" b="1" dirty="0" smtClean="0"/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xmlns="" val="3630126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1150</TotalTime>
  <Words>2360</Words>
  <Application>Microsoft Office PowerPoint</Application>
  <PresentationFormat>Экран (4:3)</PresentationFormat>
  <Paragraphs>222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Аптека</vt:lpstr>
      <vt:lpstr>Автобиографии лишенных избирательных прав за занятие торговлей как средство реабилитации    «ИСТОРИЧЕСКИЙ НАРРАТИВ: ПРОШЛОЕ, НАСТОЯЩЕЕ, БУДУЩЕЕ» </vt:lpstr>
      <vt:lpstr>Слайд 2</vt:lpstr>
      <vt:lpstr>Слайд 3</vt:lpstr>
      <vt:lpstr>Торговцы в системе социальной стратификации</vt:lpstr>
      <vt:lpstr>Томас Ремингтон:  «Национализация торговли  означает, что весь народ торгует».</vt:lpstr>
      <vt:lpstr>Слайд 6</vt:lpstr>
      <vt:lpstr>Лишение избирательных прав</vt:lpstr>
      <vt:lpstr>Лишение избирательных прав</vt:lpstr>
      <vt:lpstr>выборка</vt:lpstr>
      <vt:lpstr>ЛИЧНОЕ ДЕЛО «лишенца»</vt:lpstr>
      <vt:lpstr>заявление</vt:lpstr>
      <vt:lpstr>Автобиография  в структуре личного дела</vt:lpstr>
      <vt:lpstr>Делопроизводственная автобиография – общие характеристики</vt:lpstr>
      <vt:lpstr>Делопроизводственная автобиография «лишенцев» – специфические черты </vt:lpstr>
      <vt:lpstr>Структура жизнеописания</vt:lpstr>
      <vt:lpstr>Приоритеты / особенности</vt:lpstr>
      <vt:lpstr>Динамика и статика</vt:lpstr>
      <vt:lpstr>Слайд 18</vt:lpstr>
      <vt:lpstr>Самоидентификация:  «торговец» – «не торговец»</vt:lpstr>
      <vt:lpstr>Слайд 20</vt:lpstr>
      <vt:lpstr>+ образ = герой</vt:lpstr>
      <vt:lpstr>-- Образ = антигерой</vt:lpstr>
      <vt:lpstr>Идеология большевизма</vt:lpstr>
      <vt:lpstr>Слайд 24</vt:lpstr>
      <vt:lpstr>Слайд 25</vt:lpstr>
      <vt:lpstr>Класс / сословие (1) </vt:lpstr>
      <vt:lpstr>Класс / сословие (2)</vt:lpstr>
      <vt:lpstr>адаптация</vt:lpstr>
      <vt:lpstr>Метод «от противного»</vt:lpstr>
      <vt:lpstr>Стратегии </vt:lpstr>
      <vt:lpstr>«Покаянные» письма</vt:lpstr>
      <vt:lpstr>«правдолюбы»</vt:lpstr>
      <vt:lpstr>Слайд 33</vt:lpstr>
      <vt:lpstr>Слайд 34</vt:lpstr>
      <vt:lpstr>Слайд 35</vt:lpstr>
      <vt:lpstr>Слайд 36</vt:lpstr>
      <vt:lpstr>очередь</vt:lpstr>
      <vt:lpstr>степень  автономности личности</vt:lpstr>
      <vt:lpstr>Социальная мобильность</vt:lpstr>
      <vt:lpstr>селекция</vt:lpstr>
      <vt:lpstr>Выводы (1)</vt:lpstr>
      <vt:lpstr>Выводы (2)</vt:lpstr>
      <vt:lpstr>Выводы (3)</vt:lpstr>
      <vt:lpstr>Выводы (4)</vt:lpstr>
      <vt:lpstr>Публикации (1)</vt:lpstr>
      <vt:lpstr>Публикации (2)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Alex.Kilin</cp:lastModifiedBy>
  <cp:revision>69</cp:revision>
  <dcterms:created xsi:type="dcterms:W3CDTF">2017-05-30T14:25:00Z</dcterms:created>
  <dcterms:modified xsi:type="dcterms:W3CDTF">2018-09-20T20:07:16Z</dcterms:modified>
</cp:coreProperties>
</file>