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3" r:id="rId17"/>
    <p:sldId id="271" r:id="rId18"/>
    <p:sldId id="274" r:id="rId19"/>
    <p:sldId id="272" r:id="rId20"/>
    <p:sldId id="276" r:id="rId21"/>
    <p:sldId id="275" r:id="rId22"/>
    <p:sldId id="277" r:id="rId23"/>
    <p:sldId id="281" r:id="rId24"/>
    <p:sldId id="278" r:id="rId25"/>
    <p:sldId id="282" r:id="rId26"/>
    <p:sldId id="279" r:id="rId27"/>
    <p:sldId id="283" r:id="rId28"/>
    <p:sldId id="280" r:id="rId29"/>
    <p:sldId id="285" r:id="rId30"/>
    <p:sldId id="287" r:id="rId31"/>
    <p:sldId id="288" r:id="rId32"/>
    <p:sldId id="28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Теории конструирования реальности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О. Горбачев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0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К. Поппер, 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Открытое общество </a:t>
            </a:r>
            <a:r>
              <a:rPr lang="ru-RU" sz="2600" dirty="0" smtClean="0"/>
              <a:t>– </a:t>
            </a:r>
            <a:r>
              <a:rPr lang="ru-RU" sz="2600" dirty="0"/>
              <a:t>такое общественное устройство, в котором граждане имеют возможность влиять на деятельность </a:t>
            </a:r>
            <a:r>
              <a:rPr lang="ru-RU" sz="2600" dirty="0" smtClean="0"/>
              <a:t>правительства.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rgbClr val="FF0000"/>
                </a:solidFill>
              </a:rPr>
              <a:t> Историцизм</a:t>
            </a:r>
            <a:r>
              <a:rPr lang="ru-RU" sz="2600" dirty="0" smtClean="0"/>
              <a:t> – </a:t>
            </a:r>
            <a:r>
              <a:rPr lang="ru-RU" sz="2600" dirty="0"/>
              <a:t>все социально-философские теории, основанные на вере в «историческую необходимость», ориентированные на открытие в истории «тенденций» и «законов» развития и тем самым притязающие на предвидение </a:t>
            </a:r>
            <a:r>
              <a:rPr lang="ru-RU" sz="2600" dirty="0" smtClean="0"/>
              <a:t>будущего.</a:t>
            </a:r>
          </a:p>
          <a:p>
            <a:r>
              <a:rPr lang="ru-RU" i="1" dirty="0" smtClean="0"/>
              <a:t>«Историцизм» </a:t>
            </a:r>
            <a:r>
              <a:rPr lang="ru-RU" i="1" dirty="0"/>
              <a:t>не был изобретением Поппера. </a:t>
            </a:r>
            <a:r>
              <a:rPr lang="ru-RU" i="1" dirty="0" smtClean="0"/>
              <a:t>Термин</a:t>
            </a:r>
            <a:r>
              <a:rPr lang="ru-RU" i="1" dirty="0"/>
              <a:t>, обычно имеющий негативную коннотацию, встречается у множества авторов, от Ницше, </a:t>
            </a:r>
            <a:r>
              <a:rPr lang="ru-RU" i="1" dirty="0" err="1"/>
              <a:t>Дильтея</a:t>
            </a:r>
            <a:r>
              <a:rPr lang="ru-RU" i="1" dirty="0"/>
              <a:t> и </a:t>
            </a:r>
            <a:r>
              <a:rPr lang="ru-RU" i="1" dirty="0" err="1"/>
              <a:t>Коллингвуда</a:t>
            </a:r>
            <a:r>
              <a:rPr lang="ru-RU" i="1" dirty="0"/>
              <a:t> до марксистско-ленинских теоретиков, которые связывают с ним спекулятивную философию истории, </a:t>
            </a:r>
            <a:r>
              <a:rPr lang="ru-RU" i="1" dirty="0" smtClean="0"/>
              <a:t>бессистемную </a:t>
            </a:r>
            <a:r>
              <a:rPr lang="ru-RU" i="1" dirty="0"/>
              <a:t>фактографию, «неисторическую историю» и т. п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Не путать с </a:t>
            </a:r>
            <a:r>
              <a:rPr lang="ru-RU" i="1" dirty="0" smtClean="0">
                <a:solidFill>
                  <a:srgbClr val="FF0000"/>
                </a:solidFill>
              </a:rPr>
              <a:t>историзмом</a:t>
            </a:r>
            <a:r>
              <a:rPr lang="ru-RU" i="1" dirty="0" smtClean="0"/>
              <a:t> </a:t>
            </a:r>
            <a:r>
              <a:rPr lang="ru-RU" dirty="0" smtClean="0"/>
              <a:t>(научный метод</a:t>
            </a:r>
            <a:r>
              <a:rPr lang="ru-RU" dirty="0"/>
              <a:t>, </a:t>
            </a:r>
            <a:r>
              <a:rPr lang="ru-RU" dirty="0" smtClean="0"/>
              <a:t>предполагающий рассмотрение </a:t>
            </a:r>
            <a:r>
              <a:rPr lang="ru-RU" dirty="0"/>
              <a:t>предметов и явлений в их историческом развитии).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873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Историцизм и развитие общества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9962147" cy="246457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Поппер разделяет положения историцизма: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Никакой научный прорицатель не может предсказать собственные научные результаты.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Эксперименты в обществе невозможны, так как само их проведение влияет на состояние общества.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Человек не должен быть пассивным созерцателем </a:t>
            </a:r>
            <a:r>
              <a:rPr lang="ru-RU" dirty="0" smtClean="0">
                <a:solidFill>
                  <a:srgbClr val="FF0000"/>
                </a:solidFill>
              </a:rPr>
              <a:t>(«</a:t>
            </a:r>
            <a:r>
              <a:rPr lang="ru-RU" dirty="0" err="1" smtClean="0">
                <a:solidFill>
                  <a:srgbClr val="FF0000"/>
                </a:solidFill>
              </a:rPr>
              <a:t>активизм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) </a:t>
            </a:r>
            <a:r>
              <a:rPr lang="ru-RU" i="1" dirty="0" smtClean="0"/>
              <a:t>(Маркс: «Философы </a:t>
            </a:r>
            <a:r>
              <a:rPr lang="ru-RU" i="1" dirty="0"/>
              <a:t>лишь различным способом объясняли мир, но дело заключается в том, чтобы изменить его</a:t>
            </a:r>
            <a:r>
              <a:rPr lang="ru-RU" i="1" dirty="0" smtClean="0"/>
              <a:t>»).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177403" y="4005966"/>
            <a:ext cx="4490276" cy="1988253"/>
            <a:chOff x="3038540" y="2685929"/>
            <a:chExt cx="4490276" cy="1988253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3038540" y="2685929"/>
              <a:ext cx="4490276" cy="1988253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55225" y="4262450"/>
              <a:ext cx="1834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Физика</a:t>
              </a:r>
              <a:r>
                <a:rPr lang="en-US" dirty="0" smtClean="0"/>
                <a:t> </a:t>
              </a:r>
              <a:r>
                <a:rPr lang="ru-RU" dirty="0" smtClean="0"/>
                <a:t>+</a:t>
              </a:r>
              <a:r>
                <a:rPr lang="en-US" dirty="0" smtClean="0"/>
                <a:t> </a:t>
              </a:r>
              <a:r>
                <a:rPr lang="ru-RU" dirty="0" smtClean="0"/>
                <a:t>Химия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34034" y="3115394"/>
              <a:ext cx="1350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Социология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34034" y="3661861"/>
              <a:ext cx="13181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Психология</a:t>
              </a:r>
              <a:endParaRPr lang="ru-RU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638349" y="4142776"/>
              <a:ext cx="3301466" cy="24965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4281048" y="3541009"/>
              <a:ext cx="1956123" cy="16302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097279" y="4310306"/>
            <a:ext cx="625810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Поппер </a:t>
            </a:r>
            <a:r>
              <a:rPr lang="ru-RU" sz="2000" b="1" dirty="0"/>
              <a:t>не </a:t>
            </a:r>
            <a:r>
              <a:rPr lang="ru-RU" sz="2000" b="1" dirty="0" smtClean="0"/>
              <a:t>согласен с </a:t>
            </a:r>
            <a:r>
              <a:rPr lang="ru-RU" sz="2000" b="1" dirty="0" err="1" smtClean="0"/>
              <a:t>историцизмом</a:t>
            </a:r>
            <a:r>
              <a:rPr lang="ru-RU" sz="2000" b="1" dirty="0" smtClean="0"/>
              <a:t>, что</a:t>
            </a: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возможны </a:t>
            </a:r>
            <a:r>
              <a:rPr lang="ru-RU" sz="2000" dirty="0"/>
              <a:t>социологические </a:t>
            </a:r>
            <a:r>
              <a:rPr lang="ru-RU" sz="2000" dirty="0" smtClean="0"/>
              <a:t>предсказания;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существуют законы общественного развития. </a:t>
            </a: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Социология</a:t>
            </a:r>
            <a:r>
              <a:rPr lang="ru-RU" b="1" i="1" dirty="0" smtClean="0"/>
              <a:t> </a:t>
            </a:r>
            <a:r>
              <a:rPr lang="ru-RU" b="1" i="1" dirty="0"/>
              <a:t>в наибольшей степени зависит от своих оснований, потому наиболее сложна.</a:t>
            </a:r>
          </a:p>
        </p:txBody>
      </p:sp>
    </p:spTree>
    <p:extLst>
      <p:ext uri="{BB962C8B-B14F-4D97-AF65-F5344CB8AC3E}">
        <p14:creationId xmlns:p14="http://schemas.microsoft.com/office/powerpoint/2010/main" val="22213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Интерпретация социальных событий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историцизме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Историцизм тяготеет к изучению групп, а не отдельных элементов (</a:t>
            </a:r>
            <a:r>
              <a:rPr lang="ru-RU" dirty="0" smtClean="0">
                <a:solidFill>
                  <a:srgbClr val="FF0000"/>
                </a:solidFill>
              </a:rPr>
              <a:t>«холизм»</a:t>
            </a:r>
            <a:r>
              <a:rPr lang="ru-RU" dirty="0" smtClean="0"/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Причинные объяснения в условиях социальных групп не работают, поэтому в социологии доминирует </a:t>
            </a:r>
            <a:r>
              <a:rPr lang="ru-RU" dirty="0" smtClean="0">
                <a:solidFill>
                  <a:srgbClr val="FF0000"/>
                </a:solidFill>
              </a:rPr>
              <a:t>интуитивное понимание</a:t>
            </a:r>
            <a:r>
              <a:rPr lang="ru-RU" dirty="0" smtClean="0"/>
              <a:t> социальных событий.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Историцисты видят задачу социолога в отыскании причинного объяснения исторических изменений не через поэлементную причинность, с помощью таких социальных реальностей, как </a:t>
            </a:r>
            <a:r>
              <a:rPr lang="ru-RU" i="1" dirty="0" smtClean="0"/>
              <a:t>государство</a:t>
            </a:r>
            <a:r>
              <a:rPr lang="ru-RU" dirty="0" smtClean="0"/>
              <a:t>, </a:t>
            </a:r>
            <a:r>
              <a:rPr lang="ru-RU" i="1" dirty="0" smtClean="0"/>
              <a:t>экономическая система</a:t>
            </a:r>
            <a:r>
              <a:rPr lang="ru-RU" dirty="0" smtClean="0"/>
              <a:t> или </a:t>
            </a:r>
            <a:r>
              <a:rPr lang="ru-RU" i="1" dirty="0" smtClean="0"/>
              <a:t>форма правления</a:t>
            </a:r>
            <a:r>
              <a:rPr lang="ru-RU" dirty="0" smtClean="0"/>
              <a:t>. Но их нельзя выразить количественно. Отсюда – стремление к </a:t>
            </a:r>
            <a:r>
              <a:rPr lang="ru-RU" dirty="0" err="1" smtClean="0">
                <a:solidFill>
                  <a:srgbClr val="FF0000"/>
                </a:solidFill>
              </a:rPr>
              <a:t>эссенциальности</a:t>
            </a:r>
            <a:r>
              <a:rPr lang="ru-RU" dirty="0" smtClean="0"/>
              <a:t> (проникновению в сущность).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При таком подходе в исследованиях отсутствует точность, поэтому социология должна заниматься </a:t>
            </a:r>
            <a:r>
              <a:rPr lang="ru-RU" dirty="0" smtClean="0">
                <a:solidFill>
                  <a:srgbClr val="FF0000"/>
                </a:solidFill>
              </a:rPr>
              <a:t>широкими предсказаниями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С </a:t>
            </a:r>
            <a:r>
              <a:rPr lang="ru-RU" dirty="0"/>
              <a:t>точки зрения историцизма </a:t>
            </a:r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i="1" dirty="0"/>
              <a:t>единственный эмпирический источник </a:t>
            </a:r>
            <a:r>
              <a:rPr lang="ru-RU" i="1" dirty="0" smtClean="0"/>
              <a:t>социологии. </a:t>
            </a:r>
            <a:r>
              <a:rPr lang="ru-RU" dirty="0" smtClean="0"/>
              <a:t>Отсюда отрицание практической социологии.</a:t>
            </a:r>
          </a:p>
          <a:p>
            <a:r>
              <a:rPr lang="ru-RU" i="1" dirty="0" smtClean="0"/>
              <a:t>Ср. советская неприязнь к практическим социологическим исследованиям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7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Невозможность социальной инженерии </a:t>
            </a:r>
            <a:br>
              <a:rPr lang="ru-RU" dirty="0" smtClean="0"/>
            </a:br>
            <a:r>
              <a:rPr lang="ru-RU" dirty="0" smtClean="0"/>
              <a:t>с точки зрения историцизма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Два типа научных предсказаний: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1) «надвигается тайфун»;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2) «укрытие выдержит».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Первое</a:t>
            </a:r>
            <a:r>
              <a:rPr lang="ru-RU" dirty="0" smtClean="0"/>
              <a:t> событие предотвратить нельзя, поэтому оно имеет статус пророчества.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dirty="0" smtClean="0">
                <a:solidFill>
                  <a:schemeClr val="tx1"/>
                </a:solidFill>
              </a:rPr>
              <a:t>Второе</a:t>
            </a:r>
            <a:r>
              <a:rPr lang="ru-RU" dirty="0" smtClean="0"/>
              <a:t> – технологическое; оно создает базу для инженерии (на базе эксперимента).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Но в социальных науках эксперимент невозможен. Реальный результат всегда отличается от рациональных конструкций. Поэтому только предсказания первого типа следует принимать во внимание.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 smtClean="0"/>
              <a:t> </a:t>
            </a:r>
            <a:r>
              <a:rPr lang="ru-RU" b="1" dirty="0" smtClean="0"/>
              <a:t>Историцизм</a:t>
            </a:r>
            <a:r>
              <a:rPr lang="ru-RU" b="1" i="1" dirty="0" smtClean="0"/>
              <a:t>: Практическая </a:t>
            </a:r>
            <a:r>
              <a:rPr lang="ru-RU" b="1" i="1" dirty="0"/>
              <a:t>инженерия обречена на неудачу по причине важных социологических фактов и законов. Единственно важные – законы </a:t>
            </a:r>
            <a:r>
              <a:rPr lang="ru-RU" b="1" i="1" dirty="0" smtClean="0"/>
              <a:t>развития. Эффективны только те планы, которые совпадают с течением истории.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754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352" y="191712"/>
            <a:ext cx="11064814" cy="1450757"/>
          </a:xfrm>
        </p:spPr>
        <p:txBody>
          <a:bodyPr/>
          <a:lstStyle/>
          <a:p>
            <a:r>
              <a:rPr lang="ru-RU" dirty="0" smtClean="0"/>
              <a:t>Утопия: «</a:t>
            </a:r>
            <a:r>
              <a:rPr lang="ru-RU" dirty="0" err="1" smtClean="0"/>
              <a:t>несвятой</a:t>
            </a:r>
            <a:r>
              <a:rPr lang="ru-RU" dirty="0" smtClean="0"/>
              <a:t> союз» с </a:t>
            </a:r>
            <a:r>
              <a:rPr lang="ru-RU" dirty="0" err="1" smtClean="0"/>
              <a:t>историцизмом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FF0000"/>
                </a:solidFill>
              </a:rPr>
              <a:t> Предпосылка утопии</a:t>
            </a:r>
            <a:r>
              <a:rPr lang="ru-RU" sz="2200" dirty="0" smtClean="0"/>
              <a:t>: Если </a:t>
            </a:r>
            <a:r>
              <a:rPr lang="ru-RU" sz="2200" dirty="0"/>
              <a:t>мы хотим действовать рационально, мы должны прежде всего выбрать </a:t>
            </a:r>
            <a:r>
              <a:rPr lang="ru-RU" sz="2200" dirty="0" smtClean="0"/>
              <a:t>цель.</a:t>
            </a:r>
            <a:endParaRPr lang="ru-RU" sz="22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FF0000"/>
                </a:solidFill>
              </a:rPr>
              <a:t> Предпосылка политической утопии</a:t>
            </a:r>
            <a:r>
              <a:rPr lang="ru-RU" sz="2200" dirty="0" smtClean="0"/>
              <a:t>: Только </a:t>
            </a:r>
            <a:r>
              <a:rPr lang="ru-RU" sz="2200" dirty="0"/>
              <a:t>когда мы сформулируем, хотя бы в виде грубого наброска, конечную цель и получим нечто подобное проекту общества, к которому мы стремимся, — только тогда мы </a:t>
            </a:r>
            <a:r>
              <a:rPr lang="ru-RU" sz="2200" dirty="0" smtClean="0"/>
              <a:t>можем… наметить </a:t>
            </a:r>
            <a:r>
              <a:rPr lang="ru-RU" sz="2200" dirty="0"/>
              <a:t>план практических действий.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FF0000"/>
                </a:solidFill>
              </a:rPr>
              <a:t> Опасность политической утопии</a:t>
            </a:r>
            <a:r>
              <a:rPr lang="ru-RU" sz="2200" dirty="0" smtClean="0"/>
              <a:t>. </a:t>
            </a:r>
            <a:r>
              <a:rPr lang="ru-RU" sz="2200" dirty="0"/>
              <a:t>Такая инженерия обладает силой убеждения и привлекает к себе многих — прежде всего тех, кто не подвержен </a:t>
            </a:r>
            <a:r>
              <a:rPr lang="ru-RU" sz="2200" dirty="0" err="1"/>
              <a:t>историцистским</a:t>
            </a:r>
            <a:r>
              <a:rPr lang="ru-RU" sz="2200" dirty="0"/>
              <a:t> предубеждениям или выступает против них. </a:t>
            </a:r>
            <a:r>
              <a:rPr lang="ru-RU" sz="2200" u="sng" dirty="0"/>
              <a:t>Однако от этого утопическая инженерия представляется мне еще опасней, а ее критика — еще более настоятельной</a:t>
            </a:r>
            <a:r>
              <a:rPr lang="ru-RU" sz="2200" dirty="0"/>
              <a:t>.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9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90120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Поппер: </a:t>
            </a:r>
            <a:br>
              <a:rPr lang="ru-RU" dirty="0" smtClean="0"/>
            </a:br>
            <a:r>
              <a:rPr lang="ru-RU" dirty="0" smtClean="0"/>
              <a:t>инженерия поэлементная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piecemeal)</a:t>
            </a: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</a:t>
            </a:r>
            <a:r>
              <a:rPr lang="ru-RU" dirty="0" err="1" smtClean="0"/>
              <a:t>холическая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холистическая?)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0877"/>
            <a:ext cx="10058400" cy="44077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FF0000"/>
                </a:solidFill>
              </a:rPr>
              <a:t> Подход </a:t>
            </a:r>
            <a:r>
              <a:rPr lang="ru-RU" sz="2200" dirty="0">
                <a:solidFill>
                  <a:srgbClr val="FF0000"/>
                </a:solidFill>
              </a:rPr>
              <a:t>"поэлементного" </a:t>
            </a:r>
            <a:r>
              <a:rPr lang="ru-RU" sz="2200" dirty="0" smtClean="0">
                <a:solidFill>
                  <a:srgbClr val="FF0000"/>
                </a:solidFill>
              </a:rPr>
              <a:t>инженера</a:t>
            </a:r>
            <a:r>
              <a:rPr lang="ru-RU" sz="2200" dirty="0" smtClean="0"/>
              <a:t>: Даже </a:t>
            </a:r>
            <a:r>
              <a:rPr lang="ru-RU" sz="2200" dirty="0"/>
              <a:t>если он и лелеет некоторые идеалы, касающиеся общества как целого — например, его благосостояния, — </a:t>
            </a:r>
            <a:r>
              <a:rPr lang="ru-RU" sz="2200" u="sng" dirty="0"/>
              <a:t>он не верит в перестройку общества как целого</a:t>
            </a:r>
            <a:r>
              <a:rPr lang="ru-RU" sz="2200" dirty="0"/>
              <a:t>. Какие бы цели он ни ставил, достигнуть их он надеется с помощью мелких исправлений и переделок, постоянно внося какие-то </a:t>
            </a:r>
            <a:r>
              <a:rPr lang="ru-RU" sz="2200" dirty="0" smtClean="0"/>
              <a:t>улучшения. Его подход может быть и тоталитарным, и либеральным.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Холическая</a:t>
            </a:r>
            <a:r>
              <a:rPr lang="ru-RU" sz="2200" dirty="0" smtClean="0">
                <a:solidFill>
                  <a:srgbClr val="FF0000"/>
                </a:solidFill>
              </a:rPr>
              <a:t>, </a:t>
            </a:r>
            <a:r>
              <a:rPr lang="ru-RU" sz="2200" dirty="0">
                <a:solidFill>
                  <a:srgbClr val="FF0000"/>
                </a:solidFill>
              </a:rPr>
              <a:t>или утопическая социальная инженерия</a:t>
            </a:r>
            <a:r>
              <a:rPr lang="ru-RU" sz="2200" dirty="0"/>
              <a:t>, в отличие от </a:t>
            </a:r>
            <a:r>
              <a:rPr lang="ru-RU" sz="2200" dirty="0" smtClean="0"/>
              <a:t>«поэлементной», </a:t>
            </a:r>
            <a:r>
              <a:rPr lang="ru-RU" sz="2200" dirty="0"/>
              <a:t>всегда "</a:t>
            </a:r>
            <a:r>
              <a:rPr lang="ru-RU" sz="2200" dirty="0" smtClean="0"/>
              <a:t>публична". </a:t>
            </a:r>
            <a:r>
              <a:rPr lang="ru-RU" sz="2200" dirty="0"/>
              <a:t>Она нацелена на "захват ключевых позиций" и укрепление "власти государства… пока государство не сольется с обществом"; кроме того, ее целью является контроль с этих "ключевых позиций" тех исторических сил, которые определяют будущее развивающегося </a:t>
            </a:r>
            <a:r>
              <a:rPr lang="ru-RU" sz="2200" dirty="0" smtClean="0"/>
              <a:t>общества, </a:t>
            </a:r>
            <a:r>
              <a:rPr lang="ru-RU" sz="2200" dirty="0"/>
              <a:t>либо задерживая его развитие, либо предвидя его ход и приноравливаясь к нему</a:t>
            </a:r>
            <a:r>
              <a:rPr lang="ru-RU" sz="2200" dirty="0" smtClean="0"/>
              <a:t>. </a:t>
            </a:r>
            <a:r>
              <a:rPr lang="ru-RU" sz="2200" u="sng" dirty="0" smtClean="0"/>
              <a:t>В </a:t>
            </a:r>
            <a:r>
              <a:rPr lang="ru-RU" sz="2200" u="sng" dirty="0"/>
              <a:t>то время как "поэлементный" инженер не заботится о масштабах реформы, </a:t>
            </a:r>
            <a:r>
              <a:rPr lang="ru-RU" sz="2200" u="sng" dirty="0" err="1"/>
              <a:t>холист</a:t>
            </a:r>
            <a:r>
              <a:rPr lang="ru-RU" sz="2200" u="sng" dirty="0"/>
              <a:t> заранее знает и заранее решил, что возможна и необходима полная перестройка </a:t>
            </a:r>
            <a:r>
              <a:rPr lang="ru-RU" sz="2200" u="sng" dirty="0" smtClean="0"/>
              <a:t>общества.</a:t>
            </a:r>
            <a:r>
              <a:rPr lang="ru-RU" sz="2200" b="1" i="1" u="sng" dirty="0" smtClean="0"/>
              <a:t> </a:t>
            </a:r>
            <a:endParaRPr lang="ru-RU" sz="2200" u="sng" dirty="0"/>
          </a:p>
        </p:txBody>
      </p:sp>
    </p:spTree>
    <p:extLst>
      <p:ext uri="{BB962C8B-B14F-4D97-AF65-F5344CB8AC3E}">
        <p14:creationId xmlns:p14="http://schemas.microsoft.com/office/powerpoint/2010/main" val="30768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Историцизм и утопизм </a:t>
            </a:r>
            <a:r>
              <a:rPr lang="en-US" dirty="0" smtClean="0"/>
              <a:t>vs.</a:t>
            </a:r>
            <a:r>
              <a:rPr lang="ru-RU" dirty="0"/>
              <a:t> </a:t>
            </a:r>
            <a:r>
              <a:rPr lang="ru-RU" dirty="0" smtClean="0"/>
              <a:t>«поэлементной инженерии»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57431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…</a:t>
            </a:r>
            <a:r>
              <a:rPr lang="ru-RU" sz="2400" u="sng" dirty="0" smtClean="0"/>
              <a:t>Ни </a:t>
            </a:r>
            <a:r>
              <a:rPr lang="ru-RU" sz="2400" u="sng" dirty="0"/>
              <a:t>тех, ни других "поэлементное налаживание" и "вечная возня" не удовлетворяют, они предпочитают более радикальные методы</a:t>
            </a:r>
            <a:r>
              <a:rPr lang="ru-RU" sz="2400" dirty="0"/>
              <a:t>. И </a:t>
            </a:r>
            <a:r>
              <a:rPr lang="ru-RU" sz="2400" dirty="0" err="1"/>
              <a:t>историциста</a:t>
            </a:r>
            <a:r>
              <a:rPr lang="ru-RU" sz="2400" dirty="0"/>
              <a:t> и утописта задевает, а порой глубоко тревожит изменение социальной среды (пугающий опыт, иногда называемый "социальным распадом").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Соответственно</a:t>
            </a:r>
            <a:r>
              <a:rPr lang="ru-RU" sz="2400" dirty="0"/>
              <a:t>, оба они пытаются понять суть этого изменения: </a:t>
            </a:r>
            <a:r>
              <a:rPr lang="ru-RU" sz="2400" u="sng" dirty="0"/>
              <a:t>один начинает предсказывать ход социального развития</a:t>
            </a:r>
            <a:r>
              <a:rPr lang="ru-RU" sz="2400" dirty="0"/>
              <a:t>, а </a:t>
            </a:r>
            <a:r>
              <a:rPr lang="ru-RU" sz="2400" u="sng" dirty="0"/>
              <a:t>другой — настаивать на том, чтобы изменение происходило под строгим и полным контролем или даже чтобы оно было полностью остановлено</a:t>
            </a:r>
            <a:r>
              <a:rPr lang="ru-RU" sz="2400" dirty="0"/>
              <a:t>. </a:t>
            </a:r>
            <a:r>
              <a:rPr lang="ru-RU" sz="2400" dirty="0" smtClean="0"/>
              <a:t>При </a:t>
            </a:r>
            <a:r>
              <a:rPr lang="ru-RU" sz="2400" dirty="0"/>
              <a:t>этом контроль должен быть полным, поскольку там, где его нет, могут таиться силы, способные вызвать непредвиденные изменения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sz="2400" dirty="0" smtClean="0"/>
              <a:t>Утопизм </a:t>
            </a:r>
            <a:r>
              <a:rPr lang="ru-RU" sz="2400" dirty="0"/>
              <a:t>и историцизм — оба соглашаются с тем, что </a:t>
            </a:r>
            <a:r>
              <a:rPr lang="ru-RU" sz="2400" u="sng" dirty="0"/>
              <a:t>социальный эксперимент</a:t>
            </a:r>
            <a:r>
              <a:rPr lang="ru-RU" sz="2400" dirty="0"/>
              <a:t> (если такая вещь существует) </a:t>
            </a:r>
            <a:r>
              <a:rPr lang="ru-RU" sz="2400" u="sng" dirty="0"/>
              <a:t>имеет ценность лишь в том случае, если он проводится в </a:t>
            </a:r>
            <a:r>
              <a:rPr lang="ru-RU" sz="2400" u="sng" dirty="0" err="1"/>
              <a:t>холических</a:t>
            </a:r>
            <a:r>
              <a:rPr lang="ru-RU" sz="2400" u="sng" dirty="0"/>
              <a:t> </a:t>
            </a:r>
            <a:r>
              <a:rPr lang="ru-RU" sz="2400" u="sng" dirty="0" smtClean="0"/>
              <a:t>масштабах</a:t>
            </a:r>
            <a:r>
              <a:rPr lang="ru-RU" sz="2400" dirty="0" smtClean="0"/>
              <a:t>.</a:t>
            </a: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4412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Противоположности сходятся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200" b="1" i="1" dirty="0" smtClean="0"/>
              <a:t> «</a:t>
            </a:r>
            <a:r>
              <a:rPr lang="ru-RU" sz="2200" b="1" i="1" dirty="0" err="1"/>
              <a:t>Холисты</a:t>
            </a:r>
            <a:r>
              <a:rPr lang="ru-RU" sz="2200" b="1" i="1" dirty="0"/>
              <a:t> отвергают "поэлементный" подход, считая его слишком умеренным; однако… </a:t>
            </a:r>
            <a:r>
              <a:rPr lang="ru-RU" sz="2200" b="1" i="1" u="sng" dirty="0"/>
              <a:t>на практике они всегда возвращаются к</a:t>
            </a:r>
            <a:r>
              <a:rPr lang="ru-RU" sz="2200" b="1" i="1" dirty="0"/>
              <a:t> несистематическому и грубому, но зато амбициозному и решительному </a:t>
            </a:r>
            <a:r>
              <a:rPr lang="ru-RU" sz="2200" b="1" i="1" u="sng" dirty="0"/>
              <a:t>применению по сути своей "поэлементного" метода</a:t>
            </a:r>
            <a:r>
              <a:rPr lang="ru-RU" sz="2200" b="1" i="1" dirty="0"/>
              <a:t>, хотя и лишенного осторожности и самокритичности»</a:t>
            </a:r>
            <a:r>
              <a:rPr lang="ru-RU" sz="22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/>
              <a:t> На </a:t>
            </a:r>
            <a:r>
              <a:rPr lang="ru-RU" sz="2200" dirty="0"/>
              <a:t>практике </a:t>
            </a:r>
            <a:r>
              <a:rPr lang="ru-RU" sz="2200" b="1" i="1" dirty="0" err="1"/>
              <a:t>холический</a:t>
            </a:r>
            <a:r>
              <a:rPr lang="ru-RU" sz="2200" b="1" i="1" dirty="0"/>
              <a:t> метод невозможен</a:t>
            </a:r>
            <a:r>
              <a:rPr lang="ru-RU" sz="2200" dirty="0"/>
              <a:t>; чем обширнее осуществляемые </a:t>
            </a:r>
            <a:r>
              <a:rPr lang="ru-RU" sz="2200" dirty="0" err="1"/>
              <a:t>холические</a:t>
            </a:r>
            <a:r>
              <a:rPr lang="ru-RU" sz="2200" dirty="0"/>
              <a:t> изменения, тем значительнее их непреднамеренные и во многом неожиданные последствия, вынуждающие </a:t>
            </a:r>
            <a:r>
              <a:rPr lang="ru-RU" sz="2200" dirty="0" err="1"/>
              <a:t>холического</a:t>
            </a:r>
            <a:r>
              <a:rPr lang="ru-RU" sz="2200" dirty="0"/>
              <a:t> инженера обращаться к приемам "поэлементной" импровизации. </a:t>
            </a:r>
            <a:endParaRPr lang="ru-RU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200" u="sng" dirty="0" smtClean="0"/>
              <a:t> «Утопический </a:t>
            </a:r>
            <a:r>
              <a:rPr lang="ru-RU" sz="2200" u="sng" dirty="0"/>
              <a:t>инженер постоянно делает вещи, которых он делать не собирался</a:t>
            </a:r>
            <a:r>
              <a:rPr lang="ru-RU" sz="2200" dirty="0"/>
              <a:t>; иначе говоря, мы сталкиваемся здесь со знаменитым феноменом незапланированного </a:t>
            </a:r>
            <a:r>
              <a:rPr lang="ru-RU" sz="2200" dirty="0" smtClean="0"/>
              <a:t>планирования».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512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плох холизм?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dirty="0" err="1" smtClean="0"/>
              <a:t>Холисты</a:t>
            </a:r>
            <a:r>
              <a:rPr lang="ru-RU" sz="2400" dirty="0" smtClean="0"/>
              <a:t> </a:t>
            </a:r>
            <a:r>
              <a:rPr lang="ru-RU" sz="2400" dirty="0"/>
              <a:t>предрекают, что «роль государства возрастает», пока </a:t>
            </a:r>
            <a:r>
              <a:rPr lang="ru-RU" sz="2400" u="sng" dirty="0"/>
              <a:t>государство не становится тождественным всему обществу</a:t>
            </a:r>
            <a:r>
              <a:rPr lang="ru-RU" sz="2400" dirty="0"/>
              <a:t>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u="sng" dirty="0" smtClean="0"/>
              <a:t>Термин </a:t>
            </a:r>
            <a:r>
              <a:rPr lang="ru-RU" sz="2400" u="sng" dirty="0"/>
              <a:t>«общество» охватывает, конечно, все социальные отношения</a:t>
            </a:r>
            <a:r>
              <a:rPr lang="ru-RU" sz="2400" dirty="0"/>
              <a:t>, включая отношения личного характера; он включает в себя отношения матери к ребенку в той же мере, что и отношения чиновника, занимающегося охраной детства, к ним обоим.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u="sng" dirty="0" smtClean="0"/>
              <a:t>По </a:t>
            </a:r>
            <a:r>
              <a:rPr lang="ru-RU" sz="2400" u="sng" dirty="0"/>
              <a:t>многим причинам контролировать </a:t>
            </a:r>
            <a:r>
              <a:rPr lang="ru-RU" sz="2400" u="sng" dirty="0" smtClean="0"/>
              <a:t>все </a:t>
            </a:r>
            <a:r>
              <a:rPr lang="ru-RU" sz="2400" u="sng" dirty="0"/>
              <a:t>или «почти все» эти отношения невозможно</a:t>
            </a:r>
            <a:r>
              <a:rPr lang="ru-RU" sz="2400" dirty="0"/>
              <a:t>; это невозможно хотя бы потому, что с каждой новой контрольной инстанцией мы создаем тьму новых социальных отношений, в свою очередь требующих над собой контроля. Короче говоря, эта невозможность есть логическая невозможность.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0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Холическая</a:t>
            </a:r>
            <a:r>
              <a:rPr lang="ru-RU" dirty="0" smtClean="0"/>
              <a:t> утопия </a:t>
            </a:r>
            <a:br>
              <a:rPr lang="ru-RU" dirty="0" smtClean="0"/>
            </a:br>
            <a:r>
              <a:rPr lang="ru-RU" dirty="0" smtClean="0"/>
              <a:t>и идея «нового человека»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8394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«Проблемы</a:t>
            </a:r>
            <a:r>
              <a:rPr lang="ru-RU" sz="2400" dirty="0"/>
              <a:t>, связанные с неопределенностью человеческого фактора, </a:t>
            </a:r>
            <a:r>
              <a:rPr lang="ru-RU" sz="2400" u="sng" dirty="0"/>
              <a:t>должны заставить </a:t>
            </a:r>
            <a:r>
              <a:rPr lang="ru-RU" sz="2400" u="sng" dirty="0" smtClean="0"/>
              <a:t>утописта </a:t>
            </a:r>
            <a:r>
              <a:rPr lang="ru-RU" sz="2400" u="sng" dirty="0"/>
              <a:t>контролировать человеческий фактор</a:t>
            </a:r>
            <a:r>
              <a:rPr lang="ru-RU" sz="2400" dirty="0"/>
              <a:t> институциональными средствами и </a:t>
            </a:r>
            <a:r>
              <a:rPr lang="ru-RU" sz="2400" dirty="0" smtClean="0"/>
              <a:t>включить в свою </a:t>
            </a:r>
            <a:r>
              <a:rPr lang="ru-RU" sz="2400" dirty="0"/>
              <a:t>программу </a:t>
            </a:r>
            <a:r>
              <a:rPr lang="ru-RU" sz="2400" dirty="0" smtClean="0"/>
              <a:t>не </a:t>
            </a:r>
            <a:r>
              <a:rPr lang="ru-RU" sz="2400" dirty="0"/>
              <a:t>только преобразование общества, но и </a:t>
            </a:r>
            <a:r>
              <a:rPr lang="ru-RU" sz="2400" dirty="0">
                <a:solidFill>
                  <a:srgbClr val="FF0000"/>
                </a:solidFill>
              </a:rPr>
              <a:t>преобразование человека</a:t>
            </a:r>
            <a:r>
              <a:rPr lang="ru-RU" sz="2400" dirty="0"/>
              <a:t>. </a:t>
            </a:r>
            <a:r>
              <a:rPr lang="ru-RU" sz="2400" dirty="0" smtClean="0"/>
              <a:t>"</a:t>
            </a:r>
            <a:r>
              <a:rPr lang="ru-RU" sz="2400" dirty="0"/>
              <a:t>Политическая проблема состоит поэтому в том, чтобы организовать человеческие импульсы, они устремят энергию на правильные стратегические пункты и направят процесс развития в желательном направлении".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От </a:t>
            </a:r>
            <a:r>
              <a:rPr lang="ru-RU" sz="2400" dirty="0"/>
              <a:t>действующего из лучших побуждений утописта ускользает, что эта программа обречена на </a:t>
            </a:r>
            <a:r>
              <a:rPr lang="ru-RU" sz="2400" dirty="0" smtClean="0"/>
              <a:t>неудачу, ибо </a:t>
            </a:r>
            <a:r>
              <a:rPr lang="ru-RU" sz="2400" b="1" dirty="0"/>
              <a:t>требование построения нового общества, пригодного для того, чтобы в нем жили мужчины и женщины, подменяется требованием "формирования" этих мужчин и женщин с тем, чтобы они "подходили" этому новому обществу</a:t>
            </a:r>
            <a:r>
              <a:rPr lang="ru-RU" sz="2400" dirty="0"/>
              <a:t>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Разумеется</a:t>
            </a:r>
            <a:r>
              <a:rPr lang="ru-RU" sz="2400" dirty="0"/>
              <a:t>, нет никакой возможности проверить, добилось новое общество успеха или потерпело неудачу, ибо </a:t>
            </a:r>
            <a:r>
              <a:rPr lang="ru-RU" sz="2400" u="sng" dirty="0"/>
              <a:t>те, кому не нравится в нем жить, должны будут признать, что еще не созрели</a:t>
            </a:r>
            <a:r>
              <a:rPr lang="ru-RU" sz="2400" dirty="0"/>
              <a:t>, что их "человеческие импульсы" нуждаются в дальнейшей "организации".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4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 Что такое социальный проект?</a:t>
            </a:r>
          </a:p>
          <a:p>
            <a:r>
              <a:rPr lang="ru-RU" sz="3200" dirty="0" smtClean="0"/>
              <a:t>2. Цели, субъекты и объекты социального проектирования.</a:t>
            </a:r>
          </a:p>
          <a:p>
            <a:r>
              <a:rPr lang="ru-RU" sz="3200" dirty="0" smtClean="0"/>
              <a:t>3. Механизмы социального проектирования.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374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пропаганды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…</a:t>
            </a:r>
            <a:r>
              <a:rPr lang="ru-RU" dirty="0"/>
              <a:t>Плановик не замечает того факта, что в отличие от власти </a:t>
            </a:r>
            <a:r>
              <a:rPr lang="ru-RU" dirty="0">
                <a:solidFill>
                  <a:srgbClr val="FF0000"/>
                </a:solidFill>
              </a:rPr>
              <a:t>знание</a:t>
            </a:r>
            <a:r>
              <a:rPr lang="ru-RU" dirty="0"/>
              <a:t> централизовать невозможно, оно распределено между людьми. </a:t>
            </a:r>
            <a:r>
              <a:rPr lang="ru-RU" b="1" dirty="0"/>
              <a:t>И в то же время централизация его необходима, если, обладая централизованной властью, мы желаем распоряжаться ею мудро. </a:t>
            </a:r>
            <a:endParaRPr lang="ru-RU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Этот </a:t>
            </a:r>
            <a:r>
              <a:rPr lang="ru-RU" dirty="0"/>
              <a:t>факт имеет далеко идущие последствия. </a:t>
            </a:r>
            <a:r>
              <a:rPr lang="ru-RU" b="1" i="1" dirty="0"/>
              <a:t>Не зная, что же содержится в сознании столь многих индивидов, </a:t>
            </a:r>
            <a:r>
              <a:rPr lang="ru-RU" b="1" i="1" dirty="0" err="1"/>
              <a:t>холист</a:t>
            </a:r>
            <a:r>
              <a:rPr lang="ru-RU" b="1" i="1" dirty="0"/>
              <a:t> будет упрощать проблему, стирая различия между индивидами: он попытается контролировать и </a:t>
            </a:r>
            <a:r>
              <a:rPr lang="ru-RU" b="1" i="1" dirty="0" err="1"/>
              <a:t>стереотипизировать</a:t>
            </a:r>
            <a:r>
              <a:rPr lang="ru-RU" b="1" i="1" dirty="0"/>
              <a:t> интересы и убеждения с помощью образования и пропаганды.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эта попытка установить власть над умами, разрушить последнюю возможность узнать, что же люди действительно думают, очевидно, несовместима со свободным выражением мысли, особенно мысли критической. В конечном счете знание будет разрушено,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а</a:t>
            </a:r>
            <a:r>
              <a:rPr lang="ru-RU" dirty="0" smtClean="0"/>
              <a:t> </a:t>
            </a:r>
            <a:r>
              <a:rPr lang="ru-RU" b="1" dirty="0"/>
              <a:t>с усилением власти потери в знании будут увеличиваться.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8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Утопия у власти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839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…</a:t>
            </a:r>
            <a:r>
              <a:rPr lang="ru-RU" u="sng" dirty="0" smtClean="0"/>
              <a:t>Марксисты </a:t>
            </a:r>
            <a:r>
              <a:rPr lang="ru-RU" u="sng" dirty="0"/>
              <a:t>не смогли понять опасности, таящейся в политике, ведущей к возрастанию власти </a:t>
            </a:r>
            <a:r>
              <a:rPr lang="ru-RU" u="sng" dirty="0" smtClean="0"/>
              <a:t>государства… </a:t>
            </a:r>
            <a:r>
              <a:rPr lang="ru-RU" dirty="0" smtClean="0"/>
              <a:t>Власть </a:t>
            </a:r>
            <a:r>
              <a:rPr lang="ru-RU" dirty="0"/>
              <a:t>плоха, по их мнению, только потому, что находится в руках буржуазии. Оставаясь приверженцами своей формулы диктатуры пролетариата, марксисты так и не поняли, что всякая власть </a:t>
            </a:r>
            <a:r>
              <a:rPr lang="ru-RU" dirty="0" smtClean="0"/>
              <a:t>опасна… И </a:t>
            </a:r>
            <a:r>
              <a:rPr lang="ru-RU" dirty="0"/>
              <a:t>когда они шумно требуют расширения полномочий государственной власти (в противоположность </a:t>
            </a:r>
            <a:r>
              <a:rPr lang="ru-RU" dirty="0" err="1"/>
              <a:t>марксову</a:t>
            </a:r>
            <a:r>
              <a:rPr lang="ru-RU" dirty="0"/>
              <a:t> взгляду на государство), они не принимают во внимание то, что дурные личности могут завладеть этой более широкой властью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…</a:t>
            </a:r>
            <a:r>
              <a:rPr lang="ru-RU" u="sng" dirty="0" smtClean="0"/>
              <a:t>Существует не </a:t>
            </a:r>
            <a:r>
              <a:rPr lang="ru-RU" u="sng" dirty="0"/>
              <a:t>только парадокс свободы, но и парадокс государственного планирования</a:t>
            </a:r>
            <a:r>
              <a:rPr lang="ru-RU" dirty="0"/>
              <a:t>. Если мы планируем слишком много, т. е. отдаем слишком большую власть государству, то свобода будет потеряна, и это поставит крест и на самом планировании.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Те</a:t>
            </a:r>
            <a:r>
              <a:rPr lang="ru-RU" dirty="0"/>
              <a:t>, кто практически находятся у власти в момент победы — </a:t>
            </a:r>
            <a:r>
              <a:rPr lang="ru-RU" u="sng" dirty="0"/>
              <a:t>революционные лидеры и их соратники, выстоявшие в борьбе за власть, — образуют </a:t>
            </a:r>
            <a:r>
              <a:rPr lang="ru-RU" u="sng" dirty="0" smtClean="0"/>
              <a:t>новый </a:t>
            </a:r>
            <a:r>
              <a:rPr lang="ru-RU" u="sng" dirty="0"/>
              <a:t>правящий класс нового общества</a:t>
            </a:r>
            <a:r>
              <a:rPr lang="ru-RU" dirty="0"/>
              <a:t>. </a:t>
            </a:r>
            <a:r>
              <a:rPr lang="ru-RU" u="sng" dirty="0"/>
              <a:t>Этот класс представляет собой некий вид новой аристократии или бюрократии, представители </a:t>
            </a:r>
            <a:r>
              <a:rPr lang="ru-RU" u="sng" dirty="0" smtClean="0"/>
              <a:t>которого… </a:t>
            </a:r>
            <a:r>
              <a:rPr lang="ru-RU" u="sng" dirty="0"/>
              <a:t>будут стараться скрыть этот факт. Удобнее всего это делать, </a:t>
            </a:r>
            <a:r>
              <a:rPr lang="ru-RU" u="sng" dirty="0" smtClean="0"/>
              <a:t>сохраняя революционную </a:t>
            </a:r>
            <a:r>
              <a:rPr lang="ru-RU" u="sng" dirty="0"/>
              <a:t>идеологию, пользуясь революционными </a:t>
            </a:r>
            <a:r>
              <a:rPr lang="ru-RU" u="sng" dirty="0" smtClean="0"/>
              <a:t>настроениями</a:t>
            </a:r>
            <a:r>
              <a:rPr lang="ru-RU" dirty="0" smtClean="0"/>
              <a:t>. И вполне вероятно, что они смогут достаточно искусно воспользоваться революционной идеологией, если одновременно будут использовать контрреволюционные тенденции общественного развития.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4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Маркс и большевики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7218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Марксизм </a:t>
            </a:r>
            <a:r>
              <a:rPr lang="ru-RU" dirty="0"/>
              <a:t>— это чисто </a:t>
            </a:r>
            <a:r>
              <a:rPr lang="ru-RU" dirty="0" err="1"/>
              <a:t>историцистская</a:t>
            </a:r>
            <a:r>
              <a:rPr lang="ru-RU" dirty="0"/>
              <a:t> теория, которая стремится предсказывать будущий ход экономического и политического развития и, в особенности, ход развития революций.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Как </a:t>
            </a:r>
            <a:r>
              <a:rPr lang="ru-RU" b="1" dirty="0"/>
              <a:t>таковой, марксизм определенно не являлся основой политики Российской коммунистической партии после прихода ее к политической </a:t>
            </a:r>
            <a:r>
              <a:rPr lang="ru-RU" b="1" dirty="0" smtClean="0"/>
              <a:t>власти.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 Поскольку </a:t>
            </a:r>
            <a:r>
              <a:rPr lang="ru-RU" b="1" dirty="0"/>
              <a:t>Маркс практически исключал всякую социальную технологию, которую он осуждал как утопическую, его русские последователи оказались совершенно неприспособленными для решения своих гигантских задач в области социальной инженерии. Как вскоре понял Ленин, марксизм был неспособен помочь в деле практической </a:t>
            </a:r>
            <a:r>
              <a:rPr lang="ru-RU" b="1" dirty="0" smtClean="0"/>
              <a:t>экономики.</a:t>
            </a:r>
            <a:r>
              <a:rPr lang="ru-RU" dirty="0" smtClean="0"/>
              <a:t>  </a:t>
            </a: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 Как </a:t>
            </a:r>
            <a:r>
              <a:rPr lang="ru-RU" b="1" dirty="0"/>
              <a:t>признает Ленин, в работах Маркса вряд ли вообще можно найти хотя бы одно слово об экономике социализма — за исключением таких бесполезных лозунгов, как </a:t>
            </a:r>
            <a:r>
              <a:rPr lang="ru-RU" b="1" dirty="0" smtClean="0"/>
              <a:t>«от каждого </a:t>
            </a:r>
            <a:r>
              <a:rPr lang="ru-RU" b="1" dirty="0"/>
              <a:t>— по способностям, каждому по потребностям!»</a:t>
            </a:r>
            <a:r>
              <a:rPr lang="ru-RU" dirty="0"/>
              <a:t>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Причина </a:t>
            </a:r>
            <a:r>
              <a:rPr lang="ru-RU" dirty="0"/>
              <a:t>этого кроется в том, что экономические исследования Маркса полностью подчинены его историческому </a:t>
            </a:r>
            <a:r>
              <a:rPr lang="ru-RU" dirty="0" smtClean="0"/>
              <a:t>пророчеству… </a:t>
            </a:r>
            <a:r>
              <a:rPr lang="ru-RU" u="sng" dirty="0" smtClean="0"/>
              <a:t>Маркс </a:t>
            </a:r>
            <a:r>
              <a:rPr lang="ru-RU" u="sng" dirty="0"/>
              <a:t>постоянно подчеркивал противоположность между своим чисто </a:t>
            </a:r>
            <a:r>
              <a:rPr lang="ru-RU" u="sng" dirty="0" err="1"/>
              <a:t>историцистским</a:t>
            </a:r>
            <a:r>
              <a:rPr lang="ru-RU" u="sng" dirty="0"/>
              <a:t> методом и любой попыткой провести экономический анализ с целью рационального планирования. </a:t>
            </a:r>
            <a:r>
              <a:rPr lang="ru-RU" dirty="0"/>
              <a:t>Такие попытки он осуждал как утопические и неправомерные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29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Раннесоветский</a:t>
            </a:r>
            <a:r>
              <a:rPr lang="ru-RU" dirty="0" smtClean="0"/>
              <a:t> проект в контексте идей Поппера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6585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b="1" dirty="0" smtClean="0"/>
              <a:t>Цель</a:t>
            </a:r>
            <a:r>
              <a:rPr lang="ru-RU" dirty="0" smtClean="0"/>
              <a:t>: опираясь на законы истории, практически реализовать марксистскую утопическую идею построения общества будущего.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 Средства</a:t>
            </a:r>
            <a:r>
              <a:rPr lang="ru-RU" dirty="0" smtClean="0"/>
              <a:t>: за неимением каких-либо конкретных инструкций у Маркса, после осознания бесплодности радикализма и насилия, </a:t>
            </a:r>
            <a:r>
              <a:rPr lang="ru-RU" u="sng" dirty="0" smtClean="0"/>
              <a:t>переход фактически к поэлементному планированию </a:t>
            </a:r>
            <a:r>
              <a:rPr lang="ru-RU" dirty="0" smtClean="0"/>
              <a:t>в рамках политики нэпа («русская модель </a:t>
            </a:r>
            <a:r>
              <a:rPr lang="ru-RU" dirty="0" err="1" smtClean="0"/>
              <a:t>интервенционизма</a:t>
            </a:r>
            <a:r>
              <a:rPr lang="ru-RU" dirty="0" smtClean="0"/>
              <a:t>», т.е. вмешательства государства в экономику).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b="1" dirty="0" smtClean="0"/>
              <a:t>Эволюция идеологии</a:t>
            </a:r>
            <a:r>
              <a:rPr lang="ru-RU" dirty="0" smtClean="0"/>
              <a:t>: в 1920–1930-е гг. советский проект воспринимался ее </a:t>
            </a:r>
            <a:r>
              <a:rPr lang="ru-RU" dirty="0" err="1" smtClean="0"/>
              <a:t>реализаторами</a:t>
            </a:r>
            <a:r>
              <a:rPr lang="ru-RU" dirty="0" smtClean="0"/>
              <a:t> именно как </a:t>
            </a:r>
            <a:r>
              <a:rPr lang="ru-RU" dirty="0" err="1" smtClean="0"/>
              <a:t>холический</a:t>
            </a:r>
            <a:r>
              <a:rPr lang="ru-RU" dirty="0" smtClean="0"/>
              <a:t>. На этом основании большевики стремились соотносить свою деятельность с теорией Маркса. </a:t>
            </a:r>
            <a:r>
              <a:rPr lang="ru-RU" u="sng" dirty="0" smtClean="0"/>
              <a:t>Нечеткость </a:t>
            </a:r>
            <a:r>
              <a:rPr lang="ru-RU" u="sng" dirty="0" err="1" smtClean="0"/>
              <a:t>марксовых</a:t>
            </a:r>
            <a:r>
              <a:rPr lang="ru-RU" u="sng" dirty="0" smtClean="0"/>
              <a:t> рекомендаций облегчала ревизию теории («ленинизм»).</a:t>
            </a:r>
            <a:r>
              <a:rPr lang="ru-RU" dirty="0" smtClean="0"/>
              <a:t> </a:t>
            </a:r>
            <a:r>
              <a:rPr lang="ru-RU" dirty="0" err="1" smtClean="0"/>
              <a:t>Институциализация</a:t>
            </a:r>
            <a:r>
              <a:rPr lang="ru-RU" dirty="0" smtClean="0"/>
              <a:t> </a:t>
            </a:r>
            <a:r>
              <a:rPr lang="ru-RU" dirty="0"/>
              <a:t>очередной преобразовательной программы предполагала вписывание ее в марксистский контекст. «Марксистская» оболочка давала индульгенцию на любую деятельность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b="1" dirty="0" smtClean="0"/>
              <a:t>Судьба проекта</a:t>
            </a:r>
            <a:r>
              <a:rPr lang="ru-RU" dirty="0" smtClean="0"/>
              <a:t>: по </a:t>
            </a:r>
            <a:r>
              <a:rPr lang="ru-RU" dirty="0"/>
              <a:t>мере выхолащивания марксистского утопизма в СССР поэлементная инженерия чувствовала себя все более уверенно (различные НОТ и др</a:t>
            </a:r>
            <a:r>
              <a:rPr lang="ru-RU" dirty="0" smtClean="0"/>
              <a:t>.). </a:t>
            </a:r>
            <a:r>
              <a:rPr lang="ru-RU" dirty="0"/>
              <a:t>До поры </a:t>
            </a:r>
            <a:r>
              <a:rPr lang="ru-RU" dirty="0" err="1"/>
              <a:t>холическая</a:t>
            </a:r>
            <a:r>
              <a:rPr lang="ru-RU" dirty="0"/>
              <a:t> утопия поддерживалась искусственно, </a:t>
            </a:r>
            <a:r>
              <a:rPr lang="ru-RU" u="sng" dirty="0"/>
              <a:t>пока окончательно не превратилась в ритуал</a:t>
            </a:r>
            <a:r>
              <a:rPr lang="ru-RU" dirty="0" smtClean="0"/>
              <a:t>. </a:t>
            </a:r>
            <a:r>
              <a:rPr lang="ru-RU" u="sng" dirty="0" smtClean="0"/>
              <a:t>Утвердились методы поэлементной инженерии, схожие по содержанию с методами </a:t>
            </a:r>
            <a:br>
              <a:rPr lang="ru-RU" u="sng" dirty="0" smtClean="0"/>
            </a:br>
            <a:r>
              <a:rPr lang="ru-RU" u="sng" dirty="0" smtClean="0"/>
              <a:t>в «открытом обществе»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5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881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Фридрих </a:t>
            </a:r>
            <a:r>
              <a:rPr lang="ru-RU" dirty="0" err="1" smtClean="0"/>
              <a:t>Хайек</a:t>
            </a:r>
            <a:r>
              <a:rPr lang="ru-RU" dirty="0"/>
              <a:t> (</a:t>
            </a:r>
            <a:r>
              <a:rPr lang="ru-RU" dirty="0" smtClean="0"/>
              <a:t>1899–1992)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573" y="1845734"/>
            <a:ext cx="8617789" cy="10527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Идея </a:t>
            </a:r>
            <a:r>
              <a:rPr lang="ru-RU" dirty="0" smtClean="0">
                <a:solidFill>
                  <a:srgbClr val="FF0000"/>
                </a:solidFill>
              </a:rPr>
              <a:t>«централизованного» или «коллективистского» планирования» </a:t>
            </a:r>
            <a:r>
              <a:rPr lang="ru-RU" dirty="0" smtClean="0"/>
              <a:t>(ср. </a:t>
            </a:r>
            <a:r>
              <a:rPr lang="ru-RU" dirty="0" err="1" smtClean="0"/>
              <a:t>попперовская</a:t>
            </a:r>
            <a:r>
              <a:rPr lang="ru-RU" dirty="0" smtClean="0"/>
              <a:t> </a:t>
            </a:r>
            <a:r>
              <a:rPr lang="ru-RU" b="1" dirty="0" smtClean="0"/>
              <a:t>«утопическая инженерия»</a:t>
            </a:r>
            <a:r>
              <a:rPr lang="ru-RU" dirty="0" smtClean="0"/>
              <a:t>) </a:t>
            </a:r>
            <a:r>
              <a:rPr lang="en-US" dirty="0" smtClean="0"/>
              <a:t>vs. </a:t>
            </a:r>
            <a:r>
              <a:rPr lang="ru-RU" dirty="0" smtClean="0">
                <a:solidFill>
                  <a:srgbClr val="FF0000"/>
                </a:solidFill>
              </a:rPr>
              <a:t>«планирования ради свободы»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&amp;Fcy;&amp;rcy;&amp;icy;&amp;dcy;&amp;rcy;&amp;icy;&amp;khcy; &amp;Acy;&amp;vcy;&amp;gcy;&amp;ucy;&amp;scy;&amp;tcy; &amp;fcy;&amp;ocy;&amp;ncy; &amp;KHcy;&amp;acy;&amp;jcy;&amp;iecy;&amp;k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251" y="738187"/>
            <a:ext cx="2234973" cy="312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8190" y="3593302"/>
            <a:ext cx="81881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err="1"/>
              <a:t>Хайек</a:t>
            </a:r>
            <a:r>
              <a:rPr lang="ru-RU" sz="2000" dirty="0"/>
              <a:t> против термина «социальная инженерия» в отношении </a:t>
            </a:r>
            <a:r>
              <a:rPr lang="ru-RU" sz="2000" dirty="0" smtClean="0"/>
              <a:t>политической деятельности, поскольку связывает его со «сциентизмом», т. е. верой в то, что методы естественных наук могут привести к тем же результатам и в сфере общественных наук. </a:t>
            </a:r>
            <a:endParaRPr lang="ru-RU" sz="2000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8190" y="4919891"/>
            <a:ext cx="111712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/>
              <a:t>Централизованное экономическое планирование </a:t>
            </a:r>
            <a:r>
              <a:rPr lang="ru-RU" sz="2000" u="sng" dirty="0"/>
              <a:t>устраняет из экономической жизни </a:t>
            </a:r>
            <a:r>
              <a:rPr lang="ru-RU" sz="2000" dirty="0"/>
              <a:t>одну из важнейших функций индивида, а именно, его </a:t>
            </a:r>
            <a:r>
              <a:rPr lang="ru-RU" sz="2000" u="sng" dirty="0"/>
              <a:t>функцию свободного потребителя</a:t>
            </a:r>
            <a:r>
              <a:rPr lang="ru-RU" sz="2000" dirty="0"/>
              <a:t>, т.е. человека, выбирающего продукт. </a:t>
            </a:r>
            <a:r>
              <a:rPr lang="ru-RU" sz="2000" dirty="0" err="1"/>
              <a:t>Хайек</a:t>
            </a:r>
            <a:r>
              <a:rPr lang="ru-RU" sz="2000" dirty="0"/>
              <a:t> указывает на технологическую невозможность создать план общества, которое одновременно экономически централизованно и индивидуалистично.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81819" y="1078302"/>
            <a:ext cx="6442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«Дорога к рабству» (1944)</a:t>
            </a:r>
          </a:p>
          <a:p>
            <a:r>
              <a:rPr lang="ru-RU" dirty="0" smtClean="0"/>
              <a:t>«Пагубная самонадеянность: ошибки социализма» (1988), и др.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88190" y="2742711"/>
            <a:ext cx="818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/>
              <a:t>Невозможно сосредоточить знание, пригодное для планирования, </a:t>
            </a:r>
            <a:br>
              <a:rPr lang="ru-RU" sz="2000" dirty="0" smtClean="0"/>
            </a:br>
            <a:r>
              <a:rPr lang="ru-RU" sz="2000" dirty="0" smtClean="0"/>
              <a:t>в одной голове.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10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091" y="462552"/>
            <a:ext cx="10058400" cy="909224"/>
          </a:xfrm>
        </p:spPr>
        <p:txBody>
          <a:bodyPr/>
          <a:lstStyle/>
          <a:p>
            <a:r>
              <a:rPr lang="ru-RU" dirty="0" smtClean="0"/>
              <a:t>Фридрих </a:t>
            </a:r>
            <a:r>
              <a:rPr lang="ru-RU" dirty="0" err="1" smtClean="0"/>
              <a:t>Хайек</a:t>
            </a:r>
            <a:r>
              <a:rPr lang="ru-RU" dirty="0" smtClean="0"/>
              <a:t> (1899–1992)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809" y="1757025"/>
            <a:ext cx="10030795" cy="93441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/>
              <a:t> </a:t>
            </a:r>
            <a:r>
              <a:rPr lang="ru-RU" sz="2200" b="1" dirty="0" smtClean="0"/>
              <a:t>Судьба индивида</a:t>
            </a:r>
            <a:r>
              <a:rPr lang="ru-RU" sz="2200" dirty="0" smtClean="0"/>
              <a:t>. </a:t>
            </a:r>
            <a:r>
              <a:rPr lang="ru-RU" sz="2200" u="sng" dirty="0" smtClean="0"/>
              <a:t>Если </a:t>
            </a:r>
            <a:r>
              <a:rPr lang="ru-RU" sz="2200" u="sng" dirty="0"/>
              <a:t>общество</a:t>
            </a:r>
            <a:r>
              <a:rPr lang="ru-RU" sz="2200" u="sng" dirty="0" smtClean="0"/>
              <a:t> </a:t>
            </a:r>
            <a:r>
              <a:rPr lang="ru-RU" sz="2200" u="sng" dirty="0"/>
              <a:t>или государство поставлены выше индивида, то настоящими его членами являются лишь те, чьи цели оказываются идентичными целям коллектива</a:t>
            </a:r>
            <a:r>
              <a:rPr lang="ru-RU" sz="2200" dirty="0"/>
              <a:t>. Для диктатора становится необходимым поиск врага </a:t>
            </a:r>
            <a:r>
              <a:rPr lang="ru-RU" sz="2200" dirty="0" smtClean="0"/>
              <a:t>и жестокая </a:t>
            </a:r>
            <a:r>
              <a:rPr lang="ru-RU" sz="2200" dirty="0"/>
              <a:t>борьба с ним.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&amp;Fcy;&amp;rcy;&amp;icy;&amp;dcy;&amp;rcy;&amp;icy;&amp;khcy; &amp;Acy;&amp;vcy;&amp;gcy;&amp;ucy;&amp;scy;&amp;tcy; &amp;fcy;&amp;ocy;&amp;ncy; &amp;KHcy;&amp;acy;&amp;jcy;&amp;iecy;&amp;k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605" y="172879"/>
            <a:ext cx="1712710" cy="239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7293" y="2790035"/>
            <a:ext cx="116575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Место морали.</a:t>
            </a:r>
            <a:r>
              <a:rPr lang="ru-RU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Там</a:t>
            </a:r>
            <a:r>
              <a:rPr lang="ru-RU" sz="2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где существует высшая цель, ради достижения которой все средства хороши, не остаётся места для этических норм и правил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Жестокость становится исполнением долга. Коллективисты, видя лишь конечную цель, считают права и ценности личности препятствием к её достижению.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поскольку высшие ценности устанавливает верховный вождь, то функционеры не должны иметь нравственных убеждений.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7293" y="4519844"/>
            <a:ext cx="115490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Понятие свободы.</a:t>
            </a:r>
            <a:r>
              <a:rPr lang="ru-RU" sz="2000" dirty="0" smtClean="0"/>
              <a:t> </a:t>
            </a:r>
            <a:r>
              <a:rPr lang="ru-RU" sz="2000" u="sng" dirty="0" smtClean="0"/>
              <a:t>„Коллективная </a:t>
            </a:r>
            <a:r>
              <a:rPr lang="ru-RU" sz="2000" u="sng" dirty="0"/>
              <a:t>свобода“, о которой все ведут речь, — это не свобода каждого члена общества, а ничем не ограниченная свобода планирующих органов делать с обществом всё, что они пожелают</a:t>
            </a:r>
            <a:r>
              <a:rPr lang="ru-RU" sz="2000" u="sng" dirty="0" smtClean="0"/>
              <a:t>. </a:t>
            </a:r>
            <a:r>
              <a:rPr lang="ru-RU" sz="2000" dirty="0"/>
              <a:t>Те же перипетии происходят с «законом», «равенством», «справедливостью», «правами» и другими терминами. Слова превращаются в пустышки, значение которых видоизменяется в зависимости от обстоятельств</a:t>
            </a:r>
          </a:p>
        </p:txBody>
      </p:sp>
    </p:spTree>
    <p:extLst>
      <p:ext uri="{BB962C8B-B14F-4D97-AF65-F5344CB8AC3E}">
        <p14:creationId xmlns:p14="http://schemas.microsoft.com/office/powerpoint/2010/main" val="40532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399144" cy="1450757"/>
          </a:xfrm>
        </p:spPr>
        <p:txBody>
          <a:bodyPr/>
          <a:lstStyle/>
          <a:p>
            <a:r>
              <a:rPr lang="ru-RU" dirty="0" err="1" smtClean="0"/>
              <a:t>Элвин</a:t>
            </a:r>
            <a:r>
              <a:rPr lang="ru-RU" dirty="0" smtClean="0"/>
              <a:t> </a:t>
            </a:r>
            <a:r>
              <a:rPr lang="ru-RU" dirty="0" err="1" smtClean="0"/>
              <a:t>Тоффлер</a:t>
            </a:r>
            <a:r>
              <a:rPr lang="ru-RU" dirty="0" smtClean="0"/>
              <a:t> (р. 1928)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8210622" cy="42272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smtClean="0"/>
              <a:t>век – «конец утопии», т.е. утопический идеал растворяется в практике постиндустриального общества </a:t>
            </a:r>
            <a:r>
              <a:rPr lang="ru-RU" i="1" dirty="0" smtClean="0"/>
              <a:t>(В. </a:t>
            </a:r>
            <a:r>
              <a:rPr lang="ru-RU" i="1" dirty="0" err="1" smtClean="0"/>
              <a:t>Чаликова</a:t>
            </a:r>
            <a:r>
              <a:rPr lang="ru-RU" i="1" dirty="0" smtClean="0"/>
              <a:t>, «Маски утопии в </a:t>
            </a:r>
            <a:r>
              <a:rPr lang="en-US" i="1" dirty="0" smtClean="0"/>
              <a:t>XX</a:t>
            </a:r>
            <a:r>
              <a:rPr lang="ru-RU" i="1" dirty="0" smtClean="0"/>
              <a:t> веке»)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 «Третья волна» (1980)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err="1" smtClean="0">
                <a:solidFill>
                  <a:srgbClr val="FF0000"/>
                </a:solidFill>
              </a:rPr>
              <a:t>практопия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 </a:t>
            </a:r>
            <a:r>
              <a:rPr lang="ru-RU" dirty="0"/>
              <a:t>– не лучший и не </a:t>
            </a:r>
            <a:r>
              <a:rPr lang="ru-RU" dirty="0" smtClean="0"/>
              <a:t>худший из </a:t>
            </a:r>
            <a:r>
              <a:rPr lang="ru-RU" dirty="0"/>
              <a:t>возможных миров, но мир </a:t>
            </a:r>
            <a:r>
              <a:rPr lang="ru-RU" dirty="0" smtClean="0"/>
              <a:t>практичный </a:t>
            </a:r>
            <a:r>
              <a:rPr lang="ru-RU" dirty="0"/>
              <a:t>и более благоприятный </a:t>
            </a:r>
            <a:r>
              <a:rPr lang="ru-RU" dirty="0" smtClean="0"/>
              <a:t>для человека</a:t>
            </a:r>
            <a:r>
              <a:rPr lang="ru-RU" dirty="0"/>
              <a:t>, чем </a:t>
            </a:r>
            <a:r>
              <a:rPr lang="ru-RU" dirty="0" smtClean="0"/>
              <a:t>тот , </a:t>
            </a:r>
            <a:r>
              <a:rPr lang="ru-RU" dirty="0"/>
              <a:t>в котором мы </a:t>
            </a:r>
            <a:r>
              <a:rPr lang="ru-RU" dirty="0" smtClean="0"/>
              <a:t>живем</a:t>
            </a:r>
            <a:r>
              <a:rPr lang="ru-RU" dirty="0"/>
              <a:t>. В </a:t>
            </a:r>
            <a:r>
              <a:rPr lang="ru-RU" dirty="0" smtClean="0"/>
              <a:t>отличие </a:t>
            </a:r>
            <a:r>
              <a:rPr lang="ru-RU" dirty="0"/>
              <a:t>от «утопии</a:t>
            </a:r>
            <a:r>
              <a:rPr lang="ru-RU" dirty="0" smtClean="0"/>
              <a:t>»,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«</a:t>
            </a:r>
            <a:r>
              <a:rPr lang="ru-RU" dirty="0" err="1" smtClean="0"/>
              <a:t>практопии</a:t>
            </a:r>
            <a:r>
              <a:rPr lang="ru-RU" dirty="0"/>
              <a:t>» есть место болезням, </a:t>
            </a:r>
            <a:r>
              <a:rPr lang="ru-RU" dirty="0" smtClean="0"/>
              <a:t>грязной политике </a:t>
            </a:r>
            <a:r>
              <a:rPr lang="ru-RU" dirty="0"/>
              <a:t>и дурным манерам. В </a:t>
            </a:r>
            <a:r>
              <a:rPr lang="ru-RU" dirty="0" smtClean="0"/>
              <a:t>отличие </a:t>
            </a:r>
            <a:r>
              <a:rPr lang="ru-RU" dirty="0"/>
              <a:t>от большинства «утопий</a:t>
            </a:r>
            <a:r>
              <a:rPr lang="ru-RU" dirty="0" smtClean="0"/>
              <a:t>», </a:t>
            </a:r>
            <a:r>
              <a:rPr lang="ru-RU" dirty="0"/>
              <a:t>она </a:t>
            </a:r>
            <a:r>
              <a:rPr lang="ru-RU" dirty="0" smtClean="0"/>
              <a:t>не статична</a:t>
            </a:r>
            <a:r>
              <a:rPr lang="ru-RU" dirty="0"/>
              <a:t>, словно застывшая в </a:t>
            </a:r>
            <a:r>
              <a:rPr lang="ru-RU" dirty="0" smtClean="0"/>
              <a:t>нереальном совершенстве.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b="1" dirty="0" err="1" smtClean="0"/>
              <a:t>Дэниэл</a:t>
            </a:r>
            <a:r>
              <a:rPr lang="ru-RU" b="1" dirty="0" smtClean="0"/>
              <a:t> Белл </a:t>
            </a:r>
            <a:r>
              <a:rPr lang="ru-RU" b="1" dirty="0"/>
              <a:t>(1919–2011</a:t>
            </a:r>
            <a:r>
              <a:rPr lang="ru-RU" b="1" dirty="0" smtClean="0"/>
              <a:t>), </a:t>
            </a:r>
            <a:r>
              <a:rPr lang="ru-RU" dirty="0" smtClean="0"/>
              <a:t>автор </a:t>
            </a:r>
            <a:r>
              <a:rPr lang="ru-RU" dirty="0"/>
              <a:t>теории «постиндустриального общества</a:t>
            </a:r>
            <a:r>
              <a:rPr lang="ru-RU" dirty="0" smtClean="0"/>
              <a:t>» – еще один творец «</a:t>
            </a:r>
            <a:r>
              <a:rPr lang="ru-RU" dirty="0" err="1" smtClean="0"/>
              <a:t>практопии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b="1" i="1" dirty="0" smtClean="0"/>
              <a:t>Идеи </a:t>
            </a:r>
            <a:r>
              <a:rPr lang="ru-RU" b="1" i="1" dirty="0" err="1" smtClean="0"/>
              <a:t>Тоффлера</a:t>
            </a:r>
            <a:r>
              <a:rPr lang="ru-RU" b="1" i="1" dirty="0" smtClean="0"/>
              <a:t> и Белла подтверждают главенство концепции технологического социального инжиниринга по отношению к утопическому реформированию.</a:t>
            </a:r>
            <a:endParaRPr lang="ru-RU" b="1" i="1" dirty="0"/>
          </a:p>
          <a:p>
            <a:endParaRPr lang="ru-RU" dirty="0"/>
          </a:p>
        </p:txBody>
      </p:sp>
      <p:pic>
        <p:nvPicPr>
          <p:cNvPr id="3074" name="Picture 2" descr="http://gtmarket.ru/files/Alvin-Toff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424" y="398462"/>
            <a:ext cx="2098675" cy="288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os.colta.ru/m/photo/2011/01/27/bell_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595" y="4408098"/>
            <a:ext cx="1628489" cy="115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4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19503"/>
          </a:xfrm>
        </p:spPr>
        <p:txBody>
          <a:bodyPr/>
          <a:lstStyle/>
          <a:p>
            <a:r>
              <a:rPr lang="ru-RU" dirty="0" smtClean="0"/>
              <a:t>Примеры </a:t>
            </a:r>
            <a:r>
              <a:rPr lang="ru-RU" dirty="0" err="1" smtClean="0"/>
              <a:t>практопий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6226" y="1845734"/>
            <a:ext cx="7489454" cy="43049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b="1" dirty="0" smtClean="0"/>
              <a:t>Маршалл </a:t>
            </a:r>
            <a:r>
              <a:rPr lang="ru-RU" sz="2400" b="1" dirty="0" err="1" smtClean="0"/>
              <a:t>Маклюэн</a:t>
            </a:r>
            <a:r>
              <a:rPr lang="ru-RU" sz="2400" b="1" dirty="0" smtClean="0"/>
              <a:t> (1911–1980)</a:t>
            </a:r>
            <a:r>
              <a:rPr lang="ru-RU" sz="2400" dirty="0" smtClean="0"/>
              <a:t> – </a:t>
            </a:r>
            <a:r>
              <a:rPr lang="ru-RU" sz="2400" dirty="0" smtClean="0">
                <a:solidFill>
                  <a:srgbClr val="FF0000"/>
                </a:solidFill>
              </a:rPr>
              <a:t>«глобальная деревня».</a:t>
            </a:r>
            <a:r>
              <a:rPr lang="ru-RU" sz="2400" dirty="0" smtClean="0"/>
              <a:t> Приход электронных средств коммуникации приводит к образованию единого коммуникативного сообщества как новой социальной структуры, требующей новой управленческой организации.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b="1" dirty="0" smtClean="0"/>
              <a:t>Марио </a:t>
            </a:r>
            <a:r>
              <a:rPr lang="ru-RU" sz="2400" b="1" dirty="0" err="1" smtClean="0"/>
              <a:t>Бунге</a:t>
            </a:r>
            <a:r>
              <a:rPr lang="ru-RU" sz="2400" b="1" dirty="0" smtClean="0"/>
              <a:t> (р. 1919)</a:t>
            </a:r>
            <a:r>
              <a:rPr lang="ru-RU" sz="2400" dirty="0" smtClean="0"/>
              <a:t> – </a:t>
            </a:r>
            <a:r>
              <a:rPr lang="ru-RU" sz="2400" dirty="0" smtClean="0">
                <a:solidFill>
                  <a:srgbClr val="FF0000"/>
                </a:solidFill>
              </a:rPr>
              <a:t>«</a:t>
            </a:r>
            <a:r>
              <a:rPr lang="ru-RU" sz="2400" dirty="0" err="1" smtClean="0">
                <a:solidFill>
                  <a:srgbClr val="FF0000"/>
                </a:solidFill>
              </a:rPr>
              <a:t>холотехнодемократия</a:t>
            </a:r>
            <a:r>
              <a:rPr lang="ru-RU" sz="2400" dirty="0" smtClean="0">
                <a:solidFill>
                  <a:srgbClr val="FF0000"/>
                </a:solidFill>
              </a:rPr>
              <a:t>»</a:t>
            </a:r>
            <a:r>
              <a:rPr lang="ru-RU" sz="2400" dirty="0" smtClean="0"/>
              <a:t> как интегральная демократия, пронизанная </a:t>
            </a:r>
            <a:r>
              <a:rPr lang="ru-RU" sz="2400" dirty="0" err="1" smtClean="0"/>
              <a:t>социотехнологией</a:t>
            </a:r>
            <a:r>
              <a:rPr lang="ru-RU" sz="2400" dirty="0" smtClean="0"/>
              <a:t>, основанной на науке, рациональном и просвещенном правлении союза народа и экспертов.</a:t>
            </a:r>
            <a:endParaRPr lang="ru-RU" sz="2400" dirty="0"/>
          </a:p>
        </p:txBody>
      </p:sp>
      <p:sp>
        <p:nvSpPr>
          <p:cNvPr id="4" name="AutoShape 2" descr="data:image/jpeg;base64,/9j/4AAQSkZJRgABAQAAAQABAAD/2wCEAAkGBxMTEhUTExMVFRUXGBgbFxgXGBcXGBgXFxgYFxgYFRUYHSggGBolHRcXITEhJSkrLi4uFx8zODMtNygtLisBCgoKBQUFDgUFDisZExkrKysrKysrKysrKysrKysrKysrKysrKysrKysrKysrKysrKysrKysrKysrKysrKysrK//AABEIAMIBAwMBIgACEQEDEQH/xAAcAAABBAMBAAAAAAAAAAAAAAAGAwQFBwABAgj/xABCEAABAwIEAgYGCQMDBAMBAAABAAIDBBEFEiExBkETUWFxgbEHIjJSkcEUIyRCcqHR4fAzYoI0c5IVosLxJTVTFv/EABQBAQAAAAAAAAAAAAAAAAAAAAD/xAAUEQEAAAAAAAAAAAAAAAAAAAAA/9oADAMBAAIRAxEAPwABbUONM4XNrHZDzZCAR1okp2j6I/TkUNILM9Hk31AF+fzUVxxKQ82J2PMpzwA49D4nzUXxyTn+KBhgl/VsTuPhqpuCGQyZtbBRfD5yhp7uffsERMqzlI01QE3Bk5HSG/JMqyqdknObrS3CRtHIexDNZXHo5rf3IBrhWU9KTfcfNW5hVSSGX1Cp7hk2l/x/RWthb/VYgr30kD7abaXaNu8oWzIu9IMBdWho3cPmherpjG8sO4QWZwtUn6Fv90eSYyv1v2rvhF32S3Ytimc+9uRQTk1XmgZqusFlLZiL8lxSxDoR2FIR1DWTAuc1otzIGnXqgzit/wBa036lK8E1jhIRm0Q1xJi9PI9oZKwu02v+Wmqk+BZg+azCHDrHLvQEfF8xcwkHqVS4zIQW7+2FbvF9KWxnuVP8Qu9X/IIJfGJyKQEHZp80N43IXMjN+vyCm8Tfmo/AqAxH+lH/ADkgZ4cT0rLe8PNXLQRA5Q4X0CrGgoY8kMgPrXue+6tCilALb9SCRpYmslBAtdE9XJaM9yFnVDTI2xU/Wn6o9yCmeIqkmoA7UaYY09ENeSB8fj+vB7UZ4VUWit2IBqlrmtqnAusdUpU1GeQlrroM4id9pkPanPC0p6R2p2QPJ3jpTco14UqCaF9jzcq9meDM+5R9wgz7A7/JAzowSwa/n2rE5pGeoFpAI0X+lk7nIZCKqAfZ5O5yFQgPvR9JaL/IppxLEJKlrHbONkvwEPqz+IpHGXfbIvxoDTE+FIYaRr2j1g2/iNkKQwEx5rKy+Kv9CPwoJpmH6PqeSCR4bNqeTu+SBsUcBFKRzJ81YXDkF4HjrULxHw5G2lkeN7E+KCvcBP1w7irZwj+m0qo8F/rN8fJWxgJvEO9AGekOUsq2PbuB+iE6yqdI8vduUXelGK0zD1g/JBQQWRwSL0p7iuanHGUoOYFzneyxu50sSSdhqs4FltSuPVfzKncE9H76giWoOS5vlA1te4B6kAbhuIVk8jow8xMAvlYBe5GgzEX56lPo+D3OsXueek3BJPs3Op35D8ldmC8J08OrWAm1iSBftUvBhUQtZg02QUv/APxUojLsjmk3BtuW3NhtsTbTY21TN2H1FJN0tO50bwCXGwdmFxYEEa6lX+6MEbKJxDA45CCRy/dBWE/EVXUB0VRBHto9jsp5bsduesggdir7ieJwuLHQg+F+xWZxLhPQPOSwuSbnldCVfF0jTci/WL3bbU3BGvg4II7EgBRadSG6l14GHqPyIUtifTtic0kPjOlwTcHuJ/K6iZB9mHY79UCFBK7pIxc2DhYeOqsfHZnBkZabKvqWMDonc8/zR5xA76uM9gQc8OVTnVDQ5xOytPED9Se5VLwyftLfBW5Xf0T3IKXx8/WD8SJaCQZNwgXjKT623eo6DE5gwgO0HXug1jx+0Sd6W4b/AKh/Cotzrm51JUtwzGXSm3uoOHtHTu8VZPDjLYeSDyKA6ei+ueXKwcPi/wDj7N6kCVEPq29yxboonBjR2LEAXgpzQSf5IUCJsJlyRPb3odbC47NKA64Ab9UfxHzSGKs+3RfiWcHYg2GOztyStVtQ19UyXk03KC2OK4/sQ/CqonqXB2W/qo64j4nhkpmsa65y2sFW+IvLnAt317u5BY/Cj/qbdZ+S645aG0Mn4T5IHoOLJImZMjr93zWsf4hqKiAxZdDugFcEdaZvj5K0+HpPqr9RVY4XRyNkaS0gC+/cjTDMXyMLCN0EZ6TKpr5I7cgUFon4jgdM5pYL2+ag5MLlGuVAf+iuiMttfUYXFw6z90Hz+CuaicAqu9GoMMDPVALsxJPWbmwHZt4I9ir9bFxJOwyEf+RQFEUicscoCnqnWuBy5n9AVLU8pI1AHcUDolc5khJMkmyoIvimia5pcdwDr2KrMVoTm0GW4Jte97C+nZ3FW9WRCS2veDsbgoN4gwdxaAz7t7HS40IHhqEFY4hStLbgHIebdcva5p3bqO0XUHiFjC7SxDrG21wbadn6onrZHRZxex9Y7aB3O3U26HKCES9KNQDldY6AbghvcQgY0guIQObvmj3H6VwgY4nSyHzQgBtvukEeCkcZxZ0kTYzyQd8O6VDfBWpVTgxEdipzDKvo5A8kGyLpuM2lmW2tkFecZD674qFjBs621tUQY3F07swIB7VHQ0RAc0uHraIIxE3AjfrXdw+agpKFzfd+KyjrHwuzNOvPVBP43NaVwHUUb8MTXw8X91VO+sc5+Zx1KKMM4sEUHRn4ILApx6o7lpBLONRYaH4LEAWZnbZjbvWmzOGziPFJuXN0CwmcPvH4rr6S/wB53xSTbLuKO+1yg6FQ/wB4/FbFVJ75+KyNjSdbp3HRMO2viga/TJPfK39Ok98p47Dm22UdUQlpQKiuk99yx1bIfvu+KbhYgcxVct7Ne655XWpJJb5S5wcdLEnc7JuCQQQbEJ/PiOZrXEWlYQQ629usILu4YwynYwB2VxIFi5zr3tY2N7DbYDxU9W00bC0guaCWgjNpe3917XC8xsxqoaSRM/XfXTwGw8FbHBOIVGI0EkerpYHt9frG7b9u4QWrh8kYs24tc/eN1Jsq4ds7b7WJ/deZuIqmpZIWmokaRf1Q4tAA3Nwd1rhTFqzOeiM8uWznBpzEC9rgO/VB6clhO4SfR9t+s/JAfDnF73N9vpctg9pBZKzskjOx7dj1o3pagPAtbVB2Yud+Wyj5mEHfQA3/AF8PmpR5A71H1EnXv1dfK3xQVr6RsOyx9MNSNHdotzHMaf8AcquxaoacgjJGhL2i9mknQB97uBGtuXarzx3BJX5unljhgsCHO9ZxI5NjGtu8qnq7DmU8zwyVs0b/AFo5AC27QXAgtdq1wcHAjsQDokf1u+JWzE88nH4ojgAKeRgIBAQP913wK2YJPdf+aMHvA3SrGAi6AKNNJ7rvzWm0r/cd8EZys0TNspL8gQDZopPcctfQpPcPwRZUTCMXcox2OAmzWnXsQQn0R/uH4LPoz/cd8Ed0FGXsLim747GyAPZTut7J+CxF7WLEASVpLS0zgSE7wzB5JXWsWjrt5IGEVswvtcXUy+me1zixnqnb4KKqYejkLTrlPkjemxls0TW5MoA1JHUgB5ad4JJHep7gfDGTzEPda23in7YwXC1je4skMYwKak+0sOUXv8UE5jeBCBx90oKrGZ3ENF0VUXEpqYskg1Gn7hRkbQ2oA01/VAMywuYbOBHeuEW8WQNJB20UM3ApDAZwbtGtuxBNwYRHJQh7WjMBvzug93Ujbg95dTubyBKG8fgyP07UGuH5YIjI6QB7iLNaW5ib+6OvTfkr29DOCinw902UtdUOMljrZurWDbawv/kqw4d4YgqWxSFzmZg1r7aX5HXcEheh6aJrImRxgWa0BoGwAFgPggrPj7gqN4dVZCQNXWvdoIOYkDlsfAlRvBJjpXERRtZmtmdq/NbQEO10127VbLpwNwQDpqNLnYH90N1nCMJd0sTSw3Nw0kDfW1jp3IFDgtPO4TBuWf8A/RuhseTvebtoVPUlIIx287W+QUbRubEA3LY9e9+8pzJVaIHUkyawRudJcDVjSR3n9vNM4agkqQo6sMzE7WH8/nUgGauspqmsMU8jmvibYROa4BxeBd2bZwGgtyt2qvOMMJggkihkeA9rJCf85pHAjsVtzYfBUnppI2OdcOjLRdzm93XoBqqI9K9d0+IyuA9WMNj67Obdzhfsc8jwKDplNB92Vv8AyThkDBtID4oFslIWnM22hJFvigMI8KkMoc43byU3VUrY2kjktMvlYE7qogRY8wgBqviDkxviU4wMmWTNax0UpFgEOYG3NLV9J0crcmgt8dQgbY7hxe0oboKSz7nkrLp6ESNAPNKVvCscYLudkEXhUv1J/myZGEp1wXRGqlljBsGOt+SI8R4bMXNAICIrFJuhssQVxVktmPY78r7K9+FqCI0wdlFy0qmcVpGirA5GxPeP/SvThYDoLdnyQU5xHhLRPI/lm2SjrZW6aXF0841fZ8ze1RkZuxneEBxRRRZGEN105KQ4+ojNRBjNyAoWljIYw68kY4rrEzuCCu+HaOOOPK8esB+aHJI3mrDmtJaHAXtpZFZac8lutSGCQN6A5gM1wgG+MKBxDA0akJejpntw+SMg3sd0U4lT3dESL6hOOIImiI2AGiAA4E9h99rnyCieKSHPOXW2/wAVPcMMzNeNtXeagKinEZnF73v+qBxhWKZaKRmZzXNILSNwQczfz5KRoPSBWvDI45i2U6GzC497RtshVsuWEm3tWHwLv2+CneAPo0b+mlqI2PFxkfpzFiCRbl180FncFSYtK90NZmkiIuJXNDS3s0AvfuRRh1XJG50Un3TYHrHIpDCuK4XNux7HD+1wcfyTmTEGTDMNXA+JHLxQOagZkyqmm1r/AM7l2yfTQ/JNpJNbm/wQLRWaN9bfkm0mIsY17pXAM0uTyBcBr2apCtq7DwQnjNVmZJ7uXXt/VAbYhUQ+xSubc82nRtxvp37KmuNcIbTtLQSSXEkk3JJNySeu6sLh1uUsbzABPedUK+lW35jz5IK2iYS4AbkgIunoDJIzYZLbKGwTh+rmkb0NNPJqNWxuyjXm4iw+KN24NPHMWTRSMdYEAtOo2uCNCO5Bt2ze9PZ3u000smcos3uKlHf0h3IIxjtR3pXEmC7SeopONnmEpi2ze4oJDCZtWjuU1jEl2m/uodwbUtU9jDrNP4UED6H3WqKn/c+SNccluXdxQJ6KDeao/wBz5I0xkWv4oK8r6kiRwF9+paRi3Co3AEtGoWkFWY437TG7rV0cHPvD/OpUNV4oZJGOt7Pz3V4cCvzQ/DyQVxx6LTzeHmoyAERsNjuOSneOI71T/DzTuNg+jgEC+mttEEpTUsnQMOW40U7ikhFO3rsn2DOvSs7Ao3HnfVhAJ01WAZAd1J8NNzwOPaPNDjGXlkB70TcBawPHU75lA5xe4MV+sJTiH+n4JLilxb0ZPZ5rrFnXi8PkgCeF9HPHa5C2PuInkF7foivAGWe7ruUKcS/6h/ggRdG40ubkJMvdcAjyI8VxhdRSgWqIZHa+1HJlPcWuBB/JSuARiSCeIkAEDU7AjUH4gJpw5gAqHHOTYX0HYRfXxQE2AswaQgMhrBJ19LY3/wABsjegwoUz2vjklcw/dc7O5vKxdbbvXPDnBtNG0OF2P0vY87bqcqaKNjNDfx7OaBw6uj8T59o5LiaqFr7b/shOrx+KN2p1Hj8Oajp+InTaNFh2c0D3HMULjlab3TN1C7oy59w3S9/z0UlgWHXOd4B7/wCaJfimqLIyGHKQC4HqLGl3yQOcGIkqfUIIdbKQdCDsQerZH2F4NTsPTeq95Fw8gGwPu39kKr+FsLkdUTNDHMp3NjljdqAOnjEro2EEHK17iNDpYhCfFdbX075oXyyMjaQYw1xLCHF2rb68joSbILfxL0hR0tU+KQGWIgFjo7EsNrOY8d4uCOvsTzD/AEkUEpDRKGk8nEA+a814XFJU1EcRlDXSPDc0jyGi/vO1t/6VxYd6Eg5rRVVeYNJy9CwNNjyMj73+HWgOcU4Woq09ICWudu6JwGbtIILSe210H8SYIaQiPNnaW3aSLG17WcNrqXw70aGnJNNX1Abb1WyZX2PWHNy6di640w57IY3SPzvuW3AOote5vtqB8UFesO/esxQ3A8fJcsOpSuKewP5yQLYIbFqnscPqH8KGsElsWk7XRNj87HM9Ug6IBv0Tn6+o/wBz5I4xrn4oI9E39eo/3PkjjG+figZ07/VHcsSUHsjuWIKJMDgRdrhc8wRdXn6On/V27B5IZx7jChdFlYwE9gUv6NakObmHMBBC8fi1Q89g80q7/SBwBuuPSEfrnHs+aZUuLxmktcbILC4cdekb3JhjPsfFOuDzekb3JLFo7xnxQAdx07u0BE3o9cOjkH9x80PSU9pSf7UQ+jqK4m7z5oHfHMwMcenMeaQrnfUt7gleNWWhYToAdzy15oSxrjWBsYjhBleBqdmD/Ld3gLdqBHCHZZXkmzQTcnQDvKE+IZ2Pnc5jsw6xt4daZ1la+QkuOhN7DQeASCDd0tSVT4zmjcWnz7D2JFaQE1FxtPHodQR43HaU5quOJpRkYCL7/sEJhOKWiLvWu4DraM1u8XugnqWFrjmINzvfT8lP4dIGkWZfq6tlG4HTSOAAcyUf9w7CEUR4cGgaZTp/NUE9htR6v8H5qG4loJKhwgiHrzObED1NfrI49gY15JU1g9E42Bs8nkAbm/YjjBOHo4buNukcLHX2WnUtb36XPYgrKqxyppMQlgZHHNHERfpWNbeDK2xZJmuCOkGgGtiewBfGuJOq6l8oBNOPVj5EMFyDcc9ed0+9Nv8A9q//AGYv/L9kG0laW6E3b1HkgS+guJbkBeCQNBqDfZw5eSmsVxmuppTH9JlAHsjPmbl5WvfqWoIXB+ZjrA63GmjevvJHwKhMSz9Ic+6Ay4f9JtfTtu6dsozWySDUg+0Q4DQD9VcUcrquBznamSO7RcloIGYWB21AXnDA6NsszY3XIPUbE9xXpThOCOnp42B73NbzeLEabX5oKucQCUrX6xhc1LmGSRrXA5XOBF9RYkahd1n9Md6COeC2E235JDheSZzZOlzc7Zuqyl8IYHOaDtdEGJ07GNOUAXaUA/6Im3mqP9xHWPMIB8UFehx46epv76OOJiNfFBG0o9RvctLVG/1G68liCk6wx9DHl9u5zfnurB9FkgEZBcB1a25qrylqeqkZ7D3N7igsjjpoMjiHA+qeaBqapYICC4B2uiYTVUj/AGnud3lIoL/4FnYaNvrD4prjeKMYcuYanwVMUmMTxtyslc0dS4nxKR5u95J77eSA0r65hmHraFq6wHjGGhZNo6WR7jkYNAO17jsO65QI+pvfTXa5O3cm9kEtj/ElRWH65/qj2Y26Mb4cz2m/goprLrYse9dg7fmg10KTLU5aezT+daRk3QJhbAWLYQbCcUNaY333HMdabhYgvf0cQUk7QXwMLiNC4C/h1FCfFvFkVNWSw0pfNC0lrxIQWh40LYZB6xaDcXdzvYkIc4T4odTh4udGuMZF7h+U5W9xNrdXkM2tvv27+PagOsG9Js9NLE9jB0bbiZps4yNJGjXEXYWjaxsSdez0VQVcc8Uc0ZzMka17Hf2uFwew6ry/6OMPbUYlTROy2cX3DhcHLFIdRz1A0XoLgnCX0EX0OSTpGNLjA+1iWH1nRlt9HNcXEW0ykdRsFJ+mR4fis4H3GRNPflza+DggeJt0Q8d1fS4hWP65nDf3LM/8FAiO2u/yvsgkcGrAwlj/AI9Z6itcRgXa62p/n871HS20I3CXqZWvZvqOs6nTSw6kCnDMLXTjMXC2oLdCDcL0JgEnSQZSbjLvsT4clQXDzPrAGkh4PLcjW/8AOxW/wziTg0jTq5C5QVZxzTFtdK8AjOWuvru5rTuuKXiCS2R/rAC+bmB2jnZE/pZwt0c8L3DSSLcDmxx077OAQBns89QHNAVQYoG7PHYnUnEOYWc8WQjQ0rXNud7kJz/05vb+aCawrGG0z3PjcLuNzfrTuo4tdL7Tx8UMnDm9q1/05vUgJYuILADOFtDgoWrEEOVpbK0gxdwRF7mtG7jYeK4Ulw1b6XDf3x80D/HOEpqdrHG5zcrIelYWmxFir/8ASGGiGLQcrKu6fhz6W88jogA2rCFK8TYUaaodEeprh3G48wVFFByV2x19D8VwQtIHDbggHw7UpLHcX6gkGyaWPgu2yW0OoO29uYQJuHl81jRfZLZbjRINcQbhAr0a5LbpcPad/Hqv+64cQNkCbY7KXpI2zxVBdbpo42ytO2dsbg2UHrOR4d29H2lRRcsa8jY20I8HAgg94JHig1TVD2SNfG9zHtN2uaS1zSOYI1C9C8CYucXoYzLIWVFLOwve2wL8o9rTYSMc9jtvvcl54sjz0PY39Gq5mk2bLTy/84mmVp/4iT4oBGveXSSv9+WQ/wDJ7itwOG3Kx/nmkKe5YD2a9/NdQC+xseRvtog2+nJ1BGX8x2FM5mWUrDJca2Dh+Y71Ez+0UCtHK4SMc3RwIV08JwdKRJl9a4zW2PPXtVHtJGo0srn9F00kkYcDci2w370BX6WMGNXh+eNpL4DnsBc5CLSDt0s7/FedXbuIGi9Z02IhnqvB8BdeaePcJ+jVs7MuVjnl8Y5ZXai3YL2t2IGvD9iHt6rH5fopKUAKAwipEb7u2II7rkWJ7NFNuhMpIGlt0G+nYNyAuw9p2IQxURlri124K4BtsbICsPZ1rEMM2WIEzusS9YWFxLNvmnFPSMMOc3vmt4IGCfYEftMP42+aWxymjYI8gtcapDC2ubNC4ggF7bHr1GyC6PSSD0cFuxRXCGkhUxxfXM6OLN1aKG4ffZzigCPSQ4urXO/tAv3Fx+aFkR8aVYfM4Dk65+H7ocKDkrCsKxBhatXXTV04G1yPEIOqea2//r+afBd1bADcbJslo5NLH+fz5IOAV0StPbZchB3dbC4WAoOrpalqHRuD2mxFx/yaWn8nFILECubS3JY2fQ2SRK5CByaggW/n7potuK0SgVYblo7Qro9FEghcWcnajXvPzVMUpGYXaXdguDtysDqN9ijfhfimRjh0cceZt79JIGAWHPTmbiyD0PUUwcDbfsVVelqlj6N+YNGjZGusCekaQwxXvs5pvfkWDQ6WK6PiwuizXabaHJqCQSLZtbjQi46u1Vpxzir6ySRxHSBrLlkfswhnrOkleNG2bazSb3IuOSCsnDcI/wAMpwHt6nRMPfdoQATqrfdTZKSgc5pDjTx3vv7ItfwsgDP+hCaeW5Oh5eaZ4fgIc57XHbZEVNNapkDeYB/JMKOqLZ3tJ5myAXqYsj3N3sSFinpaIPJd1krEEXgODPqpejYQDvcqRxnCXUrDE43N73S/o5ltVHu/VP8A0ges+6CIfhElQBlIGUbHnfVKT0TwKZoAOR7QfinNG8jY29UKRozoy5++PNAT8T4V08Ubs1iB1ppRxdEHC9/VRJiDB9HaewobrXAAke6gq3F35ppD/cfy0TMlSVZTF/SSN+6bu/DcjN4G3xUaQg5WLFvKUGrpTP2nxSSxB25vUR8VpzCFoNuutkCrRmHaEnZd5SDfl+Xcu3xX1/g1QILYK25q5QbJWltYQg4KwrawBBwtrdlsBBkby0gg2INwRuCOYVqcG0ceJNs9/RPaNQ3oiCNr2mY8jb7pA5WVVqU4fx6ejlEsDgHbEOAc1wPIjf4EIPReEcHUzGZSc/4nNIvt7AAbfw5KP9I0MFJhdU2MBjpGtYDoCXOcNBbsB0HUgEemWQsIfSMLiCLtkLRqCL2LCR8SoHjv0gSYkyFhhEIiOY2eX53kZbn1RYAXsNdygDb2IOmhB11GnWOYVz4tira2jpqlthm0cPde05XN7gRp2WVLuKI+EMTLc1OT6rzmb2SNGtu9un+IQKYrM6KrBB9po+f7Jng7s9S4uOpv5pzxfpLG7s8iFEUclpgRpqUBKABz5nzWJkHnt3PmsQKcDD7R4fNSfF/tfFYsQM4N/wDFOHn+l/uDzWLEFmYp/pm/hPmhSp9l34QsWIBbhhgL5QQCDFPcEaEWduhVoWLEGFo6l1GND4fNYsQKvYNdBt8wtRsHUOXLsWLEGrLkhYsQO8oyfH5JGAb936LFiDh7QucoWLEG8o6lmUW2WliDMo6lvKOpYsQc2WFoWLEHOULeUdSxYg0QtW1W1iDJR8luDRwI0Nx5rFiAi40HrM7j8lCUw+sHesWIJlo8z5rSxYg//9k="/>
          <p:cNvSpPr>
            <a:spLocks noChangeAspect="1" noChangeArrowheads="1"/>
          </p:cNvSpPr>
          <p:nvPr/>
        </p:nvSpPr>
        <p:spPr bwMode="auto">
          <a:xfrm>
            <a:off x="155575" y="-21939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906119"/>
            <a:ext cx="2315953" cy="173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868" y="3809608"/>
            <a:ext cx="16287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7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Питер </a:t>
            </a:r>
            <a:r>
              <a:rPr lang="ru-RU" sz="3600" dirty="0" err="1" smtClean="0"/>
              <a:t>Бергер</a:t>
            </a:r>
            <a:r>
              <a:rPr lang="ru-RU" sz="3600" dirty="0" smtClean="0"/>
              <a:t> (р. 1929) </a:t>
            </a:r>
            <a:br>
              <a:rPr lang="ru-RU" sz="3600" dirty="0" smtClean="0"/>
            </a:br>
            <a:r>
              <a:rPr lang="ru-RU" sz="3600" dirty="0" smtClean="0"/>
              <a:t>и Томас </a:t>
            </a:r>
            <a:r>
              <a:rPr lang="ru-RU" sz="3600" dirty="0" err="1" smtClean="0"/>
              <a:t>Лукман</a:t>
            </a:r>
            <a:r>
              <a:rPr lang="ru-RU" sz="3600" dirty="0" smtClean="0"/>
              <a:t> (р. 1927</a:t>
            </a:r>
            <a:r>
              <a:rPr lang="ru-RU" sz="3600" dirty="0"/>
              <a:t>)</a:t>
            </a:r>
            <a:br>
              <a:rPr lang="ru-RU" sz="3600" dirty="0"/>
            </a:br>
            <a:r>
              <a:rPr lang="ru-RU" sz="2400" dirty="0"/>
              <a:t>«Социальное конструирование реальности», </a:t>
            </a:r>
            <a:r>
              <a:rPr lang="ru-RU" sz="2400" dirty="0" smtClean="0"/>
              <a:t>1966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10604"/>
            <a:ext cx="10694413" cy="44262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FF0000"/>
                </a:solidFill>
              </a:rPr>
              <a:t> «Социальный </a:t>
            </a:r>
            <a:r>
              <a:rPr lang="ru-RU" dirty="0" err="1" smtClean="0">
                <a:solidFill>
                  <a:srgbClr val="FF0000"/>
                </a:solidFill>
              </a:rPr>
              <a:t>конструкционизм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 в отличие от </a:t>
            </a:r>
            <a:r>
              <a:rPr lang="ru-RU" i="1" dirty="0" smtClean="0"/>
              <a:t>«социального конструктивизма»</a:t>
            </a:r>
            <a:r>
              <a:rPr lang="ru-RU" dirty="0" smtClean="0"/>
              <a:t>, рассматривает динамику феномена относительно </a:t>
            </a:r>
            <a:r>
              <a:rPr lang="ru-RU" b="1" dirty="0" smtClean="0"/>
              <a:t>социального</a:t>
            </a:r>
            <a:r>
              <a:rPr lang="ru-RU" dirty="0" smtClean="0"/>
              <a:t> контекста. Социальный </a:t>
            </a:r>
            <a:r>
              <a:rPr lang="ru-RU" dirty="0" err="1" smtClean="0"/>
              <a:t>конструкционизм</a:t>
            </a:r>
            <a:r>
              <a:rPr lang="ru-RU" dirty="0" smtClean="0"/>
              <a:t> – в большей степени </a:t>
            </a:r>
            <a:r>
              <a:rPr lang="ru-RU" i="1" dirty="0" smtClean="0"/>
              <a:t>социологическая</a:t>
            </a:r>
            <a:r>
              <a:rPr lang="ru-RU" dirty="0" smtClean="0"/>
              <a:t>, а социальный конструктивизм –</a:t>
            </a:r>
            <a:r>
              <a:rPr lang="ru-RU" i="1" dirty="0" smtClean="0"/>
              <a:t>психологическая</a:t>
            </a:r>
            <a:r>
              <a:rPr lang="ru-RU" dirty="0" smtClean="0"/>
              <a:t> теория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В процессе жизни люди создают </a:t>
            </a:r>
            <a:r>
              <a:rPr lang="ru-RU" b="1" dirty="0" smtClean="0"/>
              <a:t>социальные феномены </a:t>
            </a:r>
            <a:r>
              <a:rPr lang="ru-RU" dirty="0" smtClean="0"/>
              <a:t>на основе </a:t>
            </a:r>
            <a:r>
              <a:rPr lang="ru-RU" b="1" dirty="0" smtClean="0"/>
              <a:t>традиции</a:t>
            </a:r>
            <a:r>
              <a:rPr lang="ru-RU" dirty="0" smtClean="0"/>
              <a:t>. Реальность конструируется </a:t>
            </a:r>
            <a:r>
              <a:rPr lang="ru-RU" b="1" dirty="0" smtClean="0"/>
              <a:t>непрерывно</a:t>
            </a:r>
            <a:r>
              <a:rPr lang="ru-RU" dirty="0" smtClean="0"/>
              <a:t> в процессе ее </a:t>
            </a:r>
            <a:r>
              <a:rPr lang="ru-RU" b="1" dirty="0" smtClean="0"/>
              <a:t>интерпретации</a:t>
            </a:r>
            <a:r>
              <a:rPr lang="ru-RU" dirty="0" smtClean="0"/>
              <a:t> людьми и формулирования </a:t>
            </a:r>
            <a:r>
              <a:rPr lang="ru-RU" b="1" dirty="0" smtClean="0"/>
              <a:t>знаний</a:t>
            </a:r>
            <a:r>
              <a:rPr lang="ru-RU" dirty="0" smtClean="0"/>
              <a:t> о ней.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Любое знание</a:t>
            </a:r>
            <a:r>
              <a:rPr lang="ru-RU" dirty="0"/>
              <a:t>, включая </a:t>
            </a:r>
            <a:r>
              <a:rPr lang="ru-RU" dirty="0" smtClean="0"/>
              <a:t>основополагающие представления («</a:t>
            </a:r>
            <a:r>
              <a:rPr lang="ru-RU" b="1" dirty="0" smtClean="0"/>
              <a:t>здравый смысл»</a:t>
            </a:r>
            <a:r>
              <a:rPr lang="ru-RU" dirty="0" smtClean="0"/>
              <a:t>), формируется и поддерживается </a:t>
            </a:r>
            <a:r>
              <a:rPr lang="ru-RU" dirty="0"/>
              <a:t>за </a:t>
            </a:r>
            <a:r>
              <a:rPr lang="ru-RU" dirty="0" smtClean="0"/>
              <a:t>счет социального взаимодействия.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 Процесс конструирования </a:t>
            </a:r>
            <a:r>
              <a:rPr lang="ru-RU" b="1" dirty="0"/>
              <a:t>реальности</a:t>
            </a:r>
            <a:r>
              <a:rPr lang="ru-RU" dirty="0"/>
              <a:t>: </a:t>
            </a:r>
            <a:r>
              <a:rPr lang="ru-RU" u="sng" dirty="0" err="1" smtClean="0"/>
              <a:t>хабитуализация</a:t>
            </a:r>
            <a:r>
              <a:rPr lang="ru-RU" u="sng" dirty="0" smtClean="0"/>
              <a:t> (формирование привычки) – </a:t>
            </a:r>
            <a:r>
              <a:rPr lang="ru-RU" u="sng" dirty="0" err="1" smtClean="0"/>
              <a:t>институциализация</a:t>
            </a:r>
            <a:r>
              <a:rPr lang="ru-RU" u="sng" dirty="0" smtClean="0"/>
              <a:t> – легитимация – </a:t>
            </a:r>
            <a:r>
              <a:rPr lang="ru-RU" u="sng" dirty="0" err="1" smtClean="0"/>
              <a:t>традиционализация</a:t>
            </a:r>
            <a:r>
              <a:rPr lang="ru-RU" u="sng" dirty="0" smtClean="0"/>
              <a:t> </a:t>
            </a:r>
            <a:r>
              <a:rPr lang="ru-RU" u="sng" dirty="0"/>
              <a:t>– </a:t>
            </a:r>
            <a:r>
              <a:rPr lang="ru-RU" u="sng" dirty="0" err="1" smtClean="0"/>
              <a:t>коммеморация</a:t>
            </a:r>
            <a:endParaRPr lang="ru-RU" u="sng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 smtClean="0"/>
              <a:t> Важность для проекта:</a:t>
            </a:r>
            <a:r>
              <a:rPr lang="en-US" b="1" i="1" dirty="0" smtClean="0"/>
              <a:t> </a:t>
            </a:r>
            <a:r>
              <a:rPr lang="ru-RU" i="1" dirty="0" smtClean="0"/>
              <a:t>теория помогает понять закономерности формирования «нового человека», а также сообщества, объединенного общими идеологическими ценностями.</a:t>
            </a:r>
            <a:endParaRPr lang="ru-RU" i="1" dirty="0"/>
          </a:p>
        </p:txBody>
      </p:sp>
      <p:sp>
        <p:nvSpPr>
          <p:cNvPr id="4" name="AutoShape 2" descr="&amp;Kcy;&amp;acy;&amp;rcy;&amp;tcy;&amp;icy;&amp;ncy;&amp;kcy;&amp;icy; &amp;pcy;&amp;ocy; &amp;zcy;&amp;acy;&amp;pcy;&amp;rcy;&amp;ocy;&amp;scy;&amp;ucy; &amp;pcy;&amp;icy;&amp;tcy;&amp;iecy;&amp;rcy; &amp;bcy;&amp;iecy;&amp;rcy;&amp;gcy;&amp;iecy;&amp;rcy;"/>
          <p:cNvSpPr>
            <a:spLocks noChangeAspect="1" noChangeArrowheads="1"/>
          </p:cNvSpPr>
          <p:nvPr/>
        </p:nvSpPr>
        <p:spPr bwMode="auto">
          <a:xfrm>
            <a:off x="155575" y="-731838"/>
            <a:ext cx="11525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://www.hyperkommunikation.ch/images/be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345" y="121198"/>
            <a:ext cx="1231361" cy="16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oaks.nvg.org/w/tluck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641" y="121198"/>
            <a:ext cx="1458052" cy="160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94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388" y="232189"/>
            <a:ext cx="10615514" cy="1570732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Бергер</a:t>
            </a:r>
            <a:r>
              <a:rPr lang="en-US" sz="3600" dirty="0" smtClean="0"/>
              <a:t> </a:t>
            </a:r>
            <a:r>
              <a:rPr lang="ru-RU" sz="3600" dirty="0" smtClean="0"/>
              <a:t>и </a:t>
            </a:r>
            <a:r>
              <a:rPr lang="ru-RU" sz="3600" dirty="0" err="1" smtClean="0"/>
              <a:t>Лукман</a:t>
            </a:r>
            <a:r>
              <a:rPr lang="ru-RU" sz="3600" dirty="0" smtClean="0"/>
              <a:t>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неизбежная </a:t>
            </a:r>
            <a:r>
              <a:rPr lang="ru-RU" sz="3600" dirty="0" err="1"/>
              <a:t>маргинальность</a:t>
            </a:r>
            <a:r>
              <a:rPr lang="ru-RU" sz="3600" dirty="0"/>
              <a:t> </a:t>
            </a:r>
            <a:r>
              <a:rPr lang="ru-RU" sz="3600" dirty="0" smtClean="0"/>
              <a:t>интеллектуала </a:t>
            </a:r>
            <a:r>
              <a:rPr lang="ru-RU" sz="3600" dirty="0"/>
              <a:t>в обществе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902765"/>
            <a:ext cx="10694413" cy="4265121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Интеллектуала можно </a:t>
            </a:r>
            <a:r>
              <a:rPr lang="ru-RU" b="1" dirty="0"/>
              <a:t>определить как эксперта, экспертиза которого не является желательной для общества в </a:t>
            </a:r>
            <a:r>
              <a:rPr lang="ru-RU" b="1" dirty="0" smtClean="0"/>
              <a:t>целом.</a:t>
            </a:r>
            <a:endParaRPr lang="ru-RU" b="1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В </a:t>
            </a:r>
            <a:r>
              <a:rPr lang="ru-RU" dirty="0"/>
              <a:t>любом случае его социальная </a:t>
            </a:r>
            <a:r>
              <a:rPr lang="ru-RU" dirty="0" err="1"/>
              <a:t>маргинальность</a:t>
            </a:r>
            <a:r>
              <a:rPr lang="ru-RU" dirty="0"/>
              <a:t> выражает отсутствующую теоретическую интеграцию в </a:t>
            </a:r>
            <a:r>
              <a:rPr lang="ru-RU" dirty="0" smtClean="0"/>
              <a:t>общество. </a:t>
            </a:r>
            <a:r>
              <a:rPr lang="ru-RU" dirty="0"/>
              <a:t>Он оказывается </a:t>
            </a:r>
            <a:r>
              <a:rPr lang="ru-RU" u="sng" dirty="0" err="1" smtClean="0"/>
              <a:t>контрэкспертом</a:t>
            </a:r>
            <a:r>
              <a:rPr lang="ru-RU" dirty="0" smtClean="0"/>
              <a:t> </a:t>
            </a:r>
            <a:r>
              <a:rPr lang="ru-RU" dirty="0"/>
              <a:t>в деле определения реальности.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Подобно </a:t>
            </a:r>
            <a:r>
              <a:rPr lang="ru-RU" u="sng" dirty="0"/>
              <a:t>«официальному» эксперту</a:t>
            </a:r>
            <a:r>
              <a:rPr lang="ru-RU" dirty="0"/>
              <a:t>, он делает проект общества в целом. </a:t>
            </a:r>
            <a:r>
              <a:rPr lang="ru-RU" u="sng" dirty="0"/>
              <a:t>Но если первый делает это в соответствии с институциональными программами и его проект служит их теоретической легитимации, то проект интеллектуала существует в институциональном вакууме, его социальная объективация в лучшем случае происходит в </a:t>
            </a:r>
            <a:r>
              <a:rPr lang="ru-RU" u="sng" dirty="0" err="1"/>
              <a:t>подобществе</a:t>
            </a:r>
            <a:r>
              <a:rPr lang="ru-RU" u="sng" dirty="0"/>
              <a:t> таких же интеллектуалов</a:t>
            </a:r>
            <a:r>
              <a:rPr lang="ru-RU" u="sng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Насколько </a:t>
            </a:r>
            <a:r>
              <a:rPr lang="ru-RU" dirty="0"/>
              <a:t>подобное </a:t>
            </a:r>
            <a:r>
              <a:rPr lang="ru-RU" dirty="0" err="1"/>
              <a:t>подобщество</a:t>
            </a:r>
            <a:r>
              <a:rPr lang="ru-RU" dirty="0"/>
              <a:t> способно к выживанию, зависит, конечно, от структурных конфигураций общества в целом. Можно прямо сказать, что необходимым условием здесь является некая степень </a:t>
            </a:r>
            <a:r>
              <a:rPr lang="ru-RU" u="sng" dirty="0"/>
              <a:t>плюрализма</a:t>
            </a:r>
            <a:r>
              <a:rPr lang="ru-RU" dirty="0"/>
              <a:t>.</a:t>
            </a:r>
          </a:p>
        </p:txBody>
      </p:sp>
      <p:sp>
        <p:nvSpPr>
          <p:cNvPr id="4" name="AutoShape 2" descr="&amp;Kcy;&amp;acy;&amp;rcy;&amp;tcy;&amp;icy;&amp;ncy;&amp;kcy;&amp;icy; &amp;pcy;&amp;ocy; &amp;zcy;&amp;acy;&amp;pcy;&amp;rcy;&amp;ocy;&amp;scy;&amp;ucy; &amp;pcy;&amp;icy;&amp;tcy;&amp;iecy;&amp;rcy; &amp;bcy;&amp;iecy;&amp;rcy;&amp;gcy;&amp;iecy;&amp;rcy;"/>
          <p:cNvSpPr>
            <a:spLocks noChangeAspect="1" noChangeArrowheads="1"/>
          </p:cNvSpPr>
          <p:nvPr/>
        </p:nvSpPr>
        <p:spPr bwMode="auto">
          <a:xfrm>
            <a:off x="155575" y="-731838"/>
            <a:ext cx="11525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7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Идеи социального переустройства окружающего мира овладели массовым сознанием в конце </a:t>
            </a:r>
            <a:r>
              <a:rPr lang="en-US" sz="2400" dirty="0" smtClean="0"/>
              <a:t>XIX </a:t>
            </a:r>
            <a:r>
              <a:rPr lang="ru-RU" sz="2400" dirty="0" smtClean="0"/>
              <a:t>в. в контексте формирования ценностей индустриального общества, связаны с завершением экономического раздела мира, формированием «монополистического» сознания.</a:t>
            </a:r>
          </a:p>
          <a:p>
            <a:endParaRPr lang="ru-RU" dirty="0"/>
          </a:p>
          <a:p>
            <a:r>
              <a:rPr lang="ru-RU" sz="2800" i="1" dirty="0" smtClean="0"/>
              <a:t>«Ничто</a:t>
            </a:r>
            <a:r>
              <a:rPr lang="ru-RU" sz="2800" i="1" dirty="0"/>
              <a:t>, кроме медленного совершенствования человеческой природы посредством организации социальной жизни, не может произвести благоприятных </a:t>
            </a:r>
            <a:r>
              <a:rPr lang="ru-RU" sz="2800" i="1" dirty="0" smtClean="0"/>
              <a:t>перемен»</a:t>
            </a:r>
          </a:p>
          <a:p>
            <a:pPr algn="r"/>
            <a:r>
              <a:rPr lang="ru-RU" sz="2800" i="1" dirty="0" smtClean="0"/>
              <a:t>Герберт Спенсер, 1891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2534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Наиболее востребованными с точки зрения целей проекта являются политико-социологические теории, хотя не следует игнорировать и </a:t>
            </a:r>
            <a:r>
              <a:rPr lang="ru-RU" sz="2800" dirty="0" err="1" smtClean="0"/>
              <a:t>социопсихологические</a:t>
            </a:r>
            <a:r>
              <a:rPr lang="ru-RU" sz="2800" dirty="0" smtClean="0"/>
              <a:t> построения </a:t>
            </a:r>
            <a:r>
              <a:rPr lang="ru-RU" sz="2800" dirty="0" err="1" smtClean="0"/>
              <a:t>Бергера</a:t>
            </a:r>
            <a:r>
              <a:rPr lang="ru-RU" sz="2800" dirty="0" smtClean="0"/>
              <a:t> и </a:t>
            </a:r>
            <a:r>
              <a:rPr lang="ru-RU" sz="2800" dirty="0" err="1" smtClean="0"/>
              <a:t>Лукмана</a:t>
            </a:r>
            <a:r>
              <a:rPr lang="ru-RU" sz="28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Удобной отправной точкой для теоретического анализа являются идеи </a:t>
            </a:r>
            <a:r>
              <a:rPr lang="ru-RU" sz="2800" dirty="0" err="1" smtClean="0"/>
              <a:t>холического</a:t>
            </a:r>
            <a:r>
              <a:rPr lang="ru-RU" sz="2800" dirty="0" smtClean="0"/>
              <a:t> и поэлементного инжиниринга </a:t>
            </a:r>
            <a:br>
              <a:rPr lang="ru-RU" sz="2800" dirty="0" smtClean="0"/>
            </a:br>
            <a:r>
              <a:rPr lang="ru-RU" sz="2800" dirty="0" smtClean="0"/>
              <a:t>К. Поппера.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Более серьезной разработки требует «утопическое» направление.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3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проблемные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0"/>
            <a:ext cx="10686403" cy="484459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Насколько </a:t>
            </a:r>
            <a:r>
              <a:rPr lang="ru-RU" sz="2400" dirty="0"/>
              <a:t>возможна поэлементная инженерия без участия </a:t>
            </a:r>
            <a:r>
              <a:rPr lang="ru-RU" sz="2400" dirty="0" smtClean="0"/>
              <a:t>государства? </a:t>
            </a:r>
            <a:r>
              <a:rPr lang="ru-RU" sz="2400" dirty="0" smtClean="0">
                <a:solidFill>
                  <a:srgbClr val="FF0000"/>
                </a:solidFill>
              </a:rPr>
              <a:t>(субъект конструирования)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Насколько специфична советская поэлементная </a:t>
            </a:r>
            <a:r>
              <a:rPr lang="ru-RU" sz="2400" dirty="0" smtClean="0"/>
              <a:t>инженерия и в </a:t>
            </a:r>
            <a:r>
              <a:rPr lang="ru-RU" sz="2400" dirty="0" smtClean="0"/>
              <a:t>какой степени она соответствовала международному тренду?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В </a:t>
            </a:r>
            <a:r>
              <a:rPr lang="ru-RU" sz="2400" dirty="0"/>
              <a:t>каких сферах государственное вмешательство </a:t>
            </a:r>
            <a:r>
              <a:rPr lang="ru-RU" sz="2400" dirty="0" smtClean="0"/>
              <a:t>более </a:t>
            </a:r>
            <a:r>
              <a:rPr lang="ru-RU" sz="2400" dirty="0"/>
              <a:t>эффективно, а где срабатывает самоорганизация, отвергающая вмешательство</a:t>
            </a:r>
            <a:r>
              <a:rPr lang="ru-RU" sz="2400" dirty="0" smtClean="0"/>
              <a:t>? </a:t>
            </a:r>
            <a:r>
              <a:rPr lang="ru-RU" sz="2400" dirty="0" smtClean="0">
                <a:solidFill>
                  <a:srgbClr val="FF0000"/>
                </a:solidFill>
              </a:rPr>
              <a:t>(объекты конструирования)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i="1" dirty="0">
                <a:solidFill>
                  <a:schemeClr val="tx1"/>
                </a:solidFill>
              </a:rPr>
              <a:t>К</a:t>
            </a:r>
            <a:r>
              <a:rPr lang="ru-RU" sz="2400" i="1" dirty="0"/>
              <a:t>акие сферы жизни общества наиболее охвачены идеями социального инжиниринга в западной литературе?).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 Роль </a:t>
            </a:r>
            <a:r>
              <a:rPr lang="ru-RU" sz="2400" dirty="0" smtClean="0">
                <a:solidFill>
                  <a:schemeClr val="tx1"/>
                </a:solidFill>
              </a:rPr>
              <a:t>и принципиальная возможность самоорганизации. </a:t>
            </a:r>
            <a:r>
              <a:rPr lang="ru-RU" sz="2400" dirty="0" smtClean="0">
                <a:solidFill>
                  <a:schemeClr val="tx1"/>
                </a:solidFill>
              </a:rPr>
              <a:t>Применимы ли идеи синергетики для обоснования холистического подхода в конструировании реальности?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Идеология</a:t>
            </a:r>
            <a:r>
              <a:rPr lang="ru-RU" sz="2400" dirty="0"/>
              <a:t>: универсальный инструмент, либо «подпорка» власти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 err="1"/>
              <a:t>труднореформируемых</a:t>
            </a:r>
            <a:r>
              <a:rPr lang="ru-RU" sz="2400" dirty="0"/>
              <a:t> сферах</a:t>
            </a:r>
            <a:r>
              <a:rPr lang="ru-RU" sz="2400" dirty="0" smtClean="0"/>
              <a:t>? </a:t>
            </a:r>
            <a:r>
              <a:rPr lang="ru-RU" sz="2400" dirty="0" smtClean="0">
                <a:solidFill>
                  <a:srgbClr val="FF0000"/>
                </a:solidFill>
              </a:rPr>
              <a:t>(к механизмам конструирования)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???</a:t>
            </a:r>
            <a:endParaRPr lang="ru-RU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1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4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Предшественники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Платон, идея задержки изменений для сохранения «наилучшего государства» (любые изменения – уход от идеи государства).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 </a:t>
            </a:r>
            <a:r>
              <a:rPr lang="ru-RU" sz="2400" dirty="0" smtClean="0"/>
              <a:t>Гегель – «разумное» (т. е. правовое) государство, подчиняющее личность, как наиболее полная и адекватная объективация свободы.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Идеи утопической самоорганизации – от Томаса Мора до Бакунина и Маркса. НО: Попытки реализации идей рационального устройства общества неизменно требовали активного участия государства </a:t>
            </a:r>
            <a:br>
              <a:rPr lang="ru-RU" sz="2400" dirty="0" smtClean="0"/>
            </a:br>
            <a:r>
              <a:rPr lang="ru-RU" sz="2400" dirty="0" smtClean="0"/>
              <a:t>(от российского большевистского эксперимента до американского «кейнсианства» эпохи Ф. Рузвельта)</a:t>
            </a:r>
          </a:p>
          <a:p>
            <a:pPr marL="0" indent="0">
              <a:buNone/>
            </a:pPr>
            <a:r>
              <a:rPr lang="ru-RU" sz="2400" b="1" i="1" dirty="0" smtClean="0"/>
              <a:t>Фактически, государство ВСЕГДА является субъектом реформирования.</a:t>
            </a:r>
            <a:endParaRPr lang="ru-RU" sz="2400" b="1" i="1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4740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имена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Политическая социология: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Карл Поппер («</a:t>
            </a:r>
            <a:r>
              <a:rPr lang="ru-RU" sz="2400" dirty="0"/>
              <a:t>Открытое общество и его враги», 1943; «Нищета историцизма», </a:t>
            </a:r>
            <a:r>
              <a:rPr lang="ru-RU" sz="2400" dirty="0" smtClean="0"/>
              <a:t>1944), </a:t>
            </a:r>
            <a:r>
              <a:rPr lang="ru-RU" sz="2400" i="1" dirty="0" smtClean="0">
                <a:solidFill>
                  <a:srgbClr val="FF0000"/>
                </a:solidFill>
              </a:rPr>
              <a:t>«</a:t>
            </a:r>
            <a:r>
              <a:rPr lang="ru-RU" sz="2400" i="1" dirty="0" err="1" smtClean="0">
                <a:solidFill>
                  <a:srgbClr val="FF0000"/>
                </a:solidFill>
              </a:rPr>
              <a:t>холическая</a:t>
            </a:r>
            <a:r>
              <a:rPr lang="ru-RU" sz="2400" i="1" dirty="0" smtClean="0">
                <a:solidFill>
                  <a:srgbClr val="FF0000"/>
                </a:solidFill>
              </a:rPr>
              <a:t>» («утопическая») и «поэлементная» инженерия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Фридрих </a:t>
            </a:r>
            <a:r>
              <a:rPr lang="ru-RU" sz="2400" dirty="0" err="1"/>
              <a:t>Хайек</a:t>
            </a:r>
            <a:r>
              <a:rPr lang="ru-RU" sz="2400" dirty="0"/>
              <a:t> («Дорога к рабству», 1943</a:t>
            </a:r>
            <a:r>
              <a:rPr lang="ru-RU" sz="2400" dirty="0" smtClean="0"/>
              <a:t>), </a:t>
            </a:r>
            <a:r>
              <a:rPr lang="ru-RU" sz="2400" i="1" dirty="0" smtClean="0">
                <a:solidFill>
                  <a:srgbClr val="FF0000"/>
                </a:solidFill>
              </a:rPr>
              <a:t>«коллективистское планирование»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 </a:t>
            </a:r>
            <a:r>
              <a:rPr lang="ru-RU" sz="2400" dirty="0" err="1" smtClean="0"/>
              <a:t>Элвин</a:t>
            </a:r>
            <a:r>
              <a:rPr lang="ru-RU" sz="2400" dirty="0" smtClean="0"/>
              <a:t> </a:t>
            </a:r>
            <a:r>
              <a:rPr lang="ru-RU" sz="2400" dirty="0" err="1" smtClean="0"/>
              <a:t>Тоффлер</a:t>
            </a:r>
            <a:r>
              <a:rPr lang="ru-RU" sz="2400" dirty="0" smtClean="0"/>
              <a:t> («Третья волна», 1980), </a:t>
            </a:r>
            <a:r>
              <a:rPr lang="ru-RU" sz="2400" i="1" dirty="0" smtClean="0">
                <a:solidFill>
                  <a:srgbClr val="FF0000"/>
                </a:solidFill>
              </a:rPr>
              <a:t>«</a:t>
            </a:r>
            <a:r>
              <a:rPr lang="ru-RU" sz="2400" i="1" dirty="0" err="1" smtClean="0">
                <a:solidFill>
                  <a:srgbClr val="FF0000"/>
                </a:solidFill>
              </a:rPr>
              <a:t>практопия</a:t>
            </a:r>
            <a:r>
              <a:rPr lang="ru-RU" sz="2400" i="1" dirty="0" smtClean="0">
                <a:solidFill>
                  <a:srgbClr val="FF0000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400" b="1" dirty="0" smtClean="0"/>
              <a:t>Социопсихология: </a:t>
            </a:r>
            <a:endParaRPr lang="ru-RU" sz="2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Питер </a:t>
            </a:r>
            <a:r>
              <a:rPr lang="ru-RU" sz="2400" dirty="0" err="1" smtClean="0"/>
              <a:t>Бергер</a:t>
            </a:r>
            <a:r>
              <a:rPr lang="ru-RU" sz="2400" dirty="0" smtClean="0"/>
              <a:t>, Томас </a:t>
            </a:r>
            <a:r>
              <a:rPr lang="ru-RU" sz="2400" dirty="0" err="1" smtClean="0"/>
              <a:t>Лукман</a:t>
            </a:r>
            <a:r>
              <a:rPr lang="ru-RU" sz="2400" dirty="0" smtClean="0"/>
              <a:t> («Социальное конструирование реальности», 1966), </a:t>
            </a:r>
            <a:r>
              <a:rPr lang="ru-RU" sz="2400" i="1" dirty="0" smtClean="0">
                <a:solidFill>
                  <a:srgbClr val="FF0000"/>
                </a:solidFill>
              </a:rPr>
              <a:t>«социальный </a:t>
            </a:r>
            <a:r>
              <a:rPr lang="ru-RU" sz="2400" i="1" dirty="0" err="1" smtClean="0">
                <a:solidFill>
                  <a:srgbClr val="FF0000"/>
                </a:solidFill>
              </a:rPr>
              <a:t>конструкционизм</a:t>
            </a:r>
            <a:r>
              <a:rPr lang="ru-RU" sz="2400" i="1" dirty="0" smtClean="0">
                <a:solidFill>
                  <a:srgbClr val="FF0000"/>
                </a:solidFill>
              </a:rPr>
              <a:t>»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833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терминологии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Отсутствие общепринятого понятийного аппарата, касающегося </a:t>
            </a:r>
            <a:r>
              <a:rPr lang="ru-RU" sz="2400" dirty="0"/>
              <a:t>социального проектирования. </a:t>
            </a:r>
            <a:r>
              <a:rPr lang="ru-RU" sz="2400" dirty="0" smtClean="0"/>
              <a:t>Одна из причин – </a:t>
            </a:r>
            <a:r>
              <a:rPr lang="ru-RU" sz="2400" dirty="0" err="1" smtClean="0"/>
              <a:t>междисциплинарность</a:t>
            </a:r>
            <a:r>
              <a:rPr lang="ru-RU" sz="2400" dirty="0" smtClean="0"/>
              <a:t> </a:t>
            </a:r>
            <a:r>
              <a:rPr lang="ru-RU" sz="2400" dirty="0"/>
              <a:t>изучаемого предмета.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Отделение </a:t>
            </a:r>
            <a:r>
              <a:rPr lang="ru-RU" sz="2400" dirty="0" smtClean="0">
                <a:solidFill>
                  <a:srgbClr val="FF0000"/>
                </a:solidFill>
              </a:rPr>
              <a:t>«социального проектирования» </a:t>
            </a:r>
            <a:r>
              <a:rPr lang="ru-RU" sz="2400" dirty="0" smtClean="0"/>
              <a:t>от </a:t>
            </a:r>
            <a:r>
              <a:rPr lang="ru-RU" sz="2400" dirty="0" smtClean="0">
                <a:solidFill>
                  <a:srgbClr val="FF0000"/>
                </a:solidFill>
              </a:rPr>
              <a:t>«социального конструирования»</a:t>
            </a:r>
            <a:r>
              <a:rPr lang="ru-RU" sz="2400" dirty="0" smtClean="0">
                <a:solidFill>
                  <a:schemeClr val="tx1"/>
                </a:solidFill>
              </a:rPr>
              <a:t>,</a:t>
            </a:r>
            <a:r>
              <a:rPr lang="ru-RU" sz="2400" dirty="0" smtClean="0">
                <a:solidFill>
                  <a:srgbClr val="FF0000"/>
                </a:solidFill>
              </a:rPr>
              <a:t> «социальной технологии»</a:t>
            </a:r>
            <a:r>
              <a:rPr lang="ru-RU" sz="2400" dirty="0" smtClean="0"/>
              <a:t> и </a:t>
            </a:r>
            <a:r>
              <a:rPr lang="ru-RU" sz="2400" dirty="0" smtClean="0">
                <a:solidFill>
                  <a:srgbClr val="FF0000"/>
                </a:solidFill>
              </a:rPr>
              <a:t>«социальной инженерии»</a:t>
            </a:r>
            <a:r>
              <a:rPr lang="ru-RU" sz="2400" dirty="0" smtClean="0"/>
              <a:t> условно даже </a:t>
            </a:r>
            <a:r>
              <a:rPr lang="ru-RU" sz="2400" dirty="0"/>
              <a:t>в среде социологов.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При этом термин </a:t>
            </a:r>
            <a:r>
              <a:rPr lang="ru-RU" sz="2400" dirty="0" smtClean="0">
                <a:solidFill>
                  <a:srgbClr val="FF0000"/>
                </a:solidFill>
              </a:rPr>
              <a:t>«социальная инженерия»</a:t>
            </a:r>
            <a:r>
              <a:rPr lang="ru-RU" sz="2400" dirty="0" smtClean="0"/>
              <a:t> наиболее теоретически разработан и выглядит релевантным проблематике гранта.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Во избежание ненужного умножения смыслов, на нынешнем этапе работы предлагается использовать термин </a:t>
            </a:r>
            <a:r>
              <a:rPr lang="ru-RU" sz="2400" dirty="0" smtClean="0">
                <a:solidFill>
                  <a:srgbClr val="FF0000"/>
                </a:solidFill>
              </a:rPr>
              <a:t>«социальная инженерия»</a:t>
            </a:r>
            <a:r>
              <a:rPr lang="ru-RU" sz="2400" dirty="0" smtClean="0"/>
              <a:t>, </a:t>
            </a:r>
            <a:br>
              <a:rPr lang="ru-RU" sz="2400" dirty="0" smtClean="0"/>
            </a:br>
            <a:r>
              <a:rPr lang="ru-RU" sz="2400" dirty="0" smtClean="0"/>
              <a:t>а более четкое разграничение понятий обсудить позже.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3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15992"/>
            <a:ext cx="10058400" cy="776378"/>
          </a:xfrm>
        </p:spPr>
        <p:txBody>
          <a:bodyPr>
            <a:normAutofit/>
          </a:bodyPr>
          <a:lstStyle/>
          <a:p>
            <a:r>
              <a:rPr lang="ru-RU" dirty="0" smtClean="0"/>
              <a:t>Социальная инженерия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51161"/>
            <a:ext cx="11005580" cy="449436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Термин использовали</a:t>
            </a:r>
            <a:r>
              <a:rPr lang="ru-RU" sz="2400" dirty="0" smtClean="0"/>
              <a:t>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Роско </a:t>
            </a:r>
            <a:r>
              <a:rPr lang="ru-RU" sz="2400" dirty="0" err="1" smtClean="0"/>
              <a:t>Паунд</a:t>
            </a:r>
            <a:r>
              <a:rPr lang="ru-RU" sz="2400" dirty="0" smtClean="0"/>
              <a:t> («Введение в философию права», 1922)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Сидней и Беатриса </a:t>
            </a:r>
            <a:r>
              <a:rPr lang="ru-RU" sz="2400" dirty="0" err="1" smtClean="0"/>
              <a:t>Вебб</a:t>
            </a:r>
            <a:r>
              <a:rPr lang="ru-RU" sz="2400" dirty="0" smtClean="0"/>
              <a:t> (</a:t>
            </a:r>
            <a:r>
              <a:rPr lang="en-US" sz="2400" dirty="0" smtClean="0"/>
              <a:t>“History of Trade Unionism”</a:t>
            </a:r>
            <a:r>
              <a:rPr lang="ru-RU" sz="2400" dirty="0" smtClean="0"/>
              <a:t>, </a:t>
            </a:r>
            <a:r>
              <a:rPr lang="en-US" sz="2400" dirty="0" smtClean="0"/>
              <a:t>“Industrial Democracy” </a:t>
            </a:r>
            <a:r>
              <a:rPr lang="ru-RU" sz="2400" dirty="0" smtClean="0"/>
              <a:t>и др.) (1894</a:t>
            </a:r>
            <a:r>
              <a:rPr lang="en-US" sz="2400" dirty="0" smtClean="0"/>
              <a:t>-1897</a:t>
            </a:r>
            <a:r>
              <a:rPr lang="ru-RU" sz="24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Макс </a:t>
            </a:r>
            <a:r>
              <a:rPr lang="ru-RU" sz="2400" dirty="0" err="1" smtClean="0"/>
              <a:t>Истмен</a:t>
            </a:r>
            <a:r>
              <a:rPr lang="ru-RU" sz="2400" dirty="0" smtClean="0"/>
              <a:t> («Марксизм – это наука?», 1940)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</a:t>
            </a:r>
            <a:r>
              <a:rPr lang="ru-RU" sz="2800" dirty="0" smtClean="0"/>
              <a:t>Карл Поппер («Открытое общество и его враги», 1943; «Нищета историцизма», 1944)</a:t>
            </a:r>
            <a:endParaRPr lang="ru-RU" sz="1800" dirty="0" smtClean="0"/>
          </a:p>
          <a:p>
            <a:endParaRPr lang="ru-RU" b="1" dirty="0" smtClean="0"/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7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15992"/>
            <a:ext cx="10058400" cy="776378"/>
          </a:xfrm>
        </p:spPr>
        <p:txBody>
          <a:bodyPr>
            <a:normAutofit/>
          </a:bodyPr>
          <a:lstStyle/>
          <a:p>
            <a:r>
              <a:rPr lang="ru-RU" dirty="0" smtClean="0"/>
              <a:t>Социальная инженерия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51161"/>
            <a:ext cx="8199120" cy="44943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600" b="1" dirty="0" smtClean="0"/>
              <a:t>Карл Поппер: </a:t>
            </a:r>
            <a:r>
              <a:rPr lang="ru-RU" sz="2600" b="1" dirty="0">
                <a:solidFill>
                  <a:srgbClr val="FF0000"/>
                </a:solidFill>
              </a:rPr>
              <a:t>социальная инженерия (</a:t>
            </a:r>
            <a:r>
              <a:rPr lang="en-US" sz="2600" b="1" dirty="0">
                <a:solidFill>
                  <a:srgbClr val="FF0000"/>
                </a:solidFill>
              </a:rPr>
              <a:t>social engineering</a:t>
            </a:r>
            <a:r>
              <a:rPr lang="ru-RU" sz="2600" b="1" dirty="0">
                <a:solidFill>
                  <a:srgbClr val="FF0000"/>
                </a:solidFill>
              </a:rPr>
              <a:t>) </a:t>
            </a:r>
            <a:r>
              <a:rPr lang="ru-RU" sz="2600" b="1" dirty="0"/>
              <a:t>– это совокупность подходов в прикладных социальных науках, ориентированных на: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600" dirty="0" smtClean="0"/>
              <a:t> изменение </a:t>
            </a:r>
            <a:r>
              <a:rPr lang="ru-RU" sz="2600" dirty="0"/>
              <a:t>поведения и установок людей;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600" dirty="0" smtClean="0"/>
              <a:t> разрешение </a:t>
            </a:r>
            <a:r>
              <a:rPr lang="ru-RU" sz="2600" dirty="0"/>
              <a:t>социальных проблем;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600" dirty="0" smtClean="0"/>
              <a:t> адаптацию </a:t>
            </a:r>
            <a:r>
              <a:rPr lang="ru-RU" sz="2600" dirty="0"/>
              <a:t>социальных институтов к изменяющимся условиям;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600" dirty="0" smtClean="0"/>
              <a:t> сохранение </a:t>
            </a:r>
            <a:r>
              <a:rPr lang="ru-RU" sz="2600" dirty="0"/>
              <a:t>социальной активности.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  <p:pic>
        <p:nvPicPr>
          <p:cNvPr id="1028" name="Picture 4" descr="Karl Pop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75" y="493712"/>
            <a:ext cx="209550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34007" y="346946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1902–1994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15992"/>
            <a:ext cx="10058400" cy="776378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Исторический фон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51161"/>
            <a:ext cx="10058400" cy="44943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sz="2400" dirty="0" smtClean="0"/>
              <a:t>Подход К. Поппера сформировался </a:t>
            </a:r>
            <a:r>
              <a:rPr lang="ru-RU" sz="2400" dirty="0"/>
              <a:t>на фоне интереса к социальной инженерии как разновидности прикладной социологии, прежде всего в США.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В </a:t>
            </a:r>
            <a:r>
              <a:rPr lang="ru-RU" sz="2400" dirty="0"/>
              <a:t>качестве научно устоявшегося термина </a:t>
            </a:r>
            <a:r>
              <a:rPr lang="ru-RU" sz="2400" dirty="0" smtClean="0">
                <a:solidFill>
                  <a:srgbClr val="FF0000"/>
                </a:solidFill>
              </a:rPr>
              <a:t>социальная инженерия </a:t>
            </a:r>
            <a:r>
              <a:rPr lang="ru-RU" sz="2400" dirty="0" smtClean="0"/>
              <a:t>появилась </a:t>
            </a:r>
            <a:r>
              <a:rPr lang="ru-RU" sz="2400" dirty="0"/>
              <a:t>в американской социологии </a:t>
            </a:r>
            <a:r>
              <a:rPr lang="ru-RU" sz="2400" dirty="0" smtClean="0"/>
              <a:t>в 1960-е </a:t>
            </a:r>
            <a:r>
              <a:rPr lang="ru-RU" sz="2400" dirty="0"/>
              <a:t>гг., </a:t>
            </a:r>
            <a:r>
              <a:rPr lang="ru-RU" sz="2400" dirty="0" smtClean="0"/>
              <a:t>но сама </a:t>
            </a:r>
            <a:r>
              <a:rPr lang="ru-RU" sz="2400" dirty="0"/>
              <a:t>идея и принципы  ее практической реализации </a:t>
            </a:r>
            <a:r>
              <a:rPr lang="ru-RU" sz="2400" dirty="0" smtClean="0"/>
              <a:t>сложились еще </a:t>
            </a:r>
            <a:r>
              <a:rPr lang="ru-RU" sz="2400" dirty="0"/>
              <a:t>до </a:t>
            </a:r>
            <a:r>
              <a:rPr lang="ru-RU" sz="2400" dirty="0" smtClean="0"/>
              <a:t>Второй мировой войны </a:t>
            </a:r>
            <a:r>
              <a:rPr lang="ru-RU" sz="2400" dirty="0"/>
              <a:t>в рамках </a:t>
            </a:r>
            <a:r>
              <a:rPr lang="ru-RU" sz="2400" dirty="0">
                <a:solidFill>
                  <a:srgbClr val="FF0000"/>
                </a:solidFill>
              </a:rPr>
              <a:t>"человеческой инженерии" (</a:t>
            </a:r>
            <a:r>
              <a:rPr lang="ru-RU" sz="2400" dirty="0" err="1">
                <a:solidFill>
                  <a:srgbClr val="FF0000"/>
                </a:solidFill>
              </a:rPr>
              <a:t>human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engineering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  <a:r>
              <a:rPr lang="ru-RU" sz="2400" dirty="0"/>
              <a:t>, ставившей своей целью  использование научных данных о потребностях, возможностях и недостатках человеческого организма при конструировании и проектировании машин и машинных систем.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Группы </a:t>
            </a:r>
            <a:r>
              <a:rPr lang="ru-RU" sz="2400" dirty="0"/>
              <a:t>«социальных инженеров» в 1950–1960-е гг. </a:t>
            </a:r>
            <a:r>
              <a:rPr lang="ru-RU" sz="2400" dirty="0" smtClean="0"/>
              <a:t>(около </a:t>
            </a:r>
            <a:r>
              <a:rPr lang="en-US" sz="2400" dirty="0" smtClean="0"/>
              <a:t>160</a:t>
            </a:r>
            <a:r>
              <a:rPr lang="ru-RU" sz="2400" dirty="0" smtClean="0"/>
              <a:t>) работали </a:t>
            </a:r>
            <a:r>
              <a:rPr lang="ru-RU" sz="2400" dirty="0"/>
              <a:t>в индустриальной и военной социологии, исследованиях пропаганды и коммуникаций, групповой динамики.</a:t>
            </a:r>
          </a:p>
        </p:txBody>
      </p:sp>
    </p:spTree>
    <p:extLst>
      <p:ext uri="{BB962C8B-B14F-4D97-AF65-F5344CB8AC3E}">
        <p14:creationId xmlns:p14="http://schemas.microsoft.com/office/powerpoint/2010/main" val="30503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751</TotalTime>
  <Words>2903</Words>
  <Application>Microsoft Office PowerPoint</Application>
  <PresentationFormat>Широкоэкранный</PresentationFormat>
  <Paragraphs>162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Ретро</vt:lpstr>
      <vt:lpstr>Теории конструирования реальности</vt:lpstr>
      <vt:lpstr>Вопросы для обсуждения</vt:lpstr>
      <vt:lpstr>Актуализация проблемы</vt:lpstr>
      <vt:lpstr>Предшественники</vt:lpstr>
      <vt:lpstr>Некоторые имена</vt:lpstr>
      <vt:lpstr>Проблема терминологии</vt:lpstr>
      <vt:lpstr>Социальная инженерия</vt:lpstr>
      <vt:lpstr>Социальная инженерия</vt:lpstr>
      <vt:lpstr>Исторический фон</vt:lpstr>
      <vt:lpstr>К. Поппер, основные понятия</vt:lpstr>
      <vt:lpstr>Историцизм и развитие общества</vt:lpstr>
      <vt:lpstr>Интерпретация социальных событий  в историцизме</vt:lpstr>
      <vt:lpstr>Невозможность социальной инженерии  с точки зрения историцизма</vt:lpstr>
      <vt:lpstr>Утопия: «несвятой союз» с историцизмом»</vt:lpstr>
      <vt:lpstr>Поппер:  инженерия поэлементная (piecemeal)  и холическая (холистическая?)</vt:lpstr>
      <vt:lpstr>Историцизм и утопизм vs. «поэлементной инженерии»</vt:lpstr>
      <vt:lpstr>Противоположности сходятся</vt:lpstr>
      <vt:lpstr>Чем плох холизм?</vt:lpstr>
      <vt:lpstr>Холическая утопия  и идея «нового человека»</vt:lpstr>
      <vt:lpstr>Роль пропаганды</vt:lpstr>
      <vt:lpstr>Утопия у власти</vt:lpstr>
      <vt:lpstr>Маркс и большевики</vt:lpstr>
      <vt:lpstr>Раннесоветский проект в контексте идей Поппера</vt:lpstr>
      <vt:lpstr>Фридрих Хайек (1899–1992) </vt:lpstr>
      <vt:lpstr>Фридрих Хайек (1899–1992) </vt:lpstr>
      <vt:lpstr>Элвин Тоффлер (р. 1928)</vt:lpstr>
      <vt:lpstr>Примеры практопий</vt:lpstr>
      <vt:lpstr>Питер Бергер (р. 1929)  и Томас Лукман (р. 1927) «Социальное конструирование реальности», 1966</vt:lpstr>
      <vt:lpstr>Бергер и Лукман:  неизбежная маргинальность интеллектуала в обществе</vt:lpstr>
      <vt:lpstr>Выводы</vt:lpstr>
      <vt:lpstr>Некоторые проблемные вопросы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Теории конструирования реальности</dc:title>
  <dc:creator>Oleg Gorbachev</dc:creator>
  <cp:lastModifiedBy>Oleg Gorbachev</cp:lastModifiedBy>
  <cp:revision>66</cp:revision>
  <dcterms:created xsi:type="dcterms:W3CDTF">2016-05-08T08:52:57Z</dcterms:created>
  <dcterms:modified xsi:type="dcterms:W3CDTF">2016-05-10T07:38:38Z</dcterms:modified>
</cp:coreProperties>
</file>