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1" r:id="rId5"/>
    <p:sldId id="267" r:id="rId6"/>
    <p:sldId id="265" r:id="rId7"/>
    <p:sldId id="268" r:id="rId8"/>
    <p:sldId id="262" r:id="rId9"/>
    <p:sldId id="257" r:id="rId10"/>
    <p:sldId id="264" r:id="rId11"/>
    <p:sldId id="263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BEF544-8A88-46F1-846D-E18AE095603D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7BC11B-C39E-4FFE-8A6A-04F0AD6527F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4839072" cy="2592288"/>
          </a:xfrm>
        </p:spPr>
        <p:txBody>
          <a:bodyPr/>
          <a:lstStyle/>
          <a:p>
            <a:r>
              <a:rPr lang="ru-RU" dirty="0" smtClean="0"/>
              <a:t>Бондарь Валерий Александрович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Исследование </a:t>
            </a:r>
            <a:r>
              <a:rPr lang="ru-RU" sz="1400" dirty="0"/>
              <a:t>выполнено за счет гранта Российского научного фонда (проект №16-18-10106 «</a:t>
            </a:r>
            <a:r>
              <a:rPr lang="ru-RU" sz="1400" dirty="0" err="1"/>
              <a:t>Раннесоветское</a:t>
            </a:r>
            <a:r>
              <a:rPr lang="ru-RU" sz="1400" dirty="0"/>
              <a:t> общество как социальный проект: идеи, механизмы реализации, результаты </a:t>
            </a:r>
            <a:r>
              <a:rPr lang="ru-RU" sz="1400" dirty="0" smtClean="0"/>
              <a:t>конструирования</a:t>
            </a:r>
            <a:r>
              <a:rPr lang="ru-RU" sz="1400" dirty="0"/>
              <a:t>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305800" cy="2074164"/>
          </a:xfrm>
        </p:spPr>
        <p:txBody>
          <a:bodyPr/>
          <a:lstStyle/>
          <a:p>
            <a:r>
              <a:rPr lang="x-none" sz="4000" b="1" dirty="0">
                <a:effectLst/>
              </a:rPr>
              <a:t>Партия большевиков как субъект и объект конструирования в </a:t>
            </a:r>
            <a:r>
              <a:rPr lang="x-none" sz="4000" b="1">
                <a:effectLst/>
              </a:rPr>
              <a:t>раннесоветском </a:t>
            </a:r>
            <a:r>
              <a:rPr lang="x-none" sz="4000" b="1" smtClean="0">
                <a:effectLst/>
              </a:rPr>
              <a:t>обществе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96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1328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Коммунисты стали бюрократами. Если что нас погубит, то это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434755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И Ленин в письме Г. Я. Сокольникову, 1922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7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80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РКП (б) в 1919 – 1922 гг.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952" y="112474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ЦК РКП (б)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698" y="562407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Ячейка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88114" y="4697357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Волостное собрание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134" y="4697357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Волостной комитет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096" y="193360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 комитет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485" y="284800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Губернский комитет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5485" y="3811557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Уездный комитет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99297" y="378904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Уездная конференция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88114" y="284800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Губернская конференция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8114" y="1939516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Областная конференция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8114" y="112474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Всероссийский съезд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72002" y="562407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собрание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3" idx="1"/>
            <a:endCxn id="3" idx="3"/>
          </p:cNvCxnSpPr>
          <p:nvPr/>
        </p:nvCxnSpPr>
        <p:spPr>
          <a:xfrm flipH="1">
            <a:off x="3572272" y="1376772"/>
            <a:ext cx="13158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  <a:endCxn id="7" idx="3"/>
          </p:cNvCxnSpPr>
          <p:nvPr/>
        </p:nvCxnSpPr>
        <p:spPr>
          <a:xfrm flipH="1" flipV="1">
            <a:off x="3603416" y="2185628"/>
            <a:ext cx="1284698" cy="5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1"/>
            <a:endCxn id="8" idx="3"/>
          </p:cNvCxnSpPr>
          <p:nvPr/>
        </p:nvCxnSpPr>
        <p:spPr>
          <a:xfrm flipH="1">
            <a:off x="3595805" y="3100028"/>
            <a:ext cx="12923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1"/>
            <a:endCxn id="9" idx="3"/>
          </p:cNvCxnSpPr>
          <p:nvPr/>
        </p:nvCxnSpPr>
        <p:spPr>
          <a:xfrm flipH="1">
            <a:off x="3595805" y="4041068"/>
            <a:ext cx="1303492" cy="22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1"/>
            <a:endCxn id="6" idx="3"/>
          </p:cNvCxnSpPr>
          <p:nvPr/>
        </p:nvCxnSpPr>
        <p:spPr>
          <a:xfrm flipH="1">
            <a:off x="3607454" y="4949385"/>
            <a:ext cx="12806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1"/>
            <a:endCxn id="4" idx="3"/>
          </p:cNvCxnSpPr>
          <p:nvPr/>
        </p:nvCxnSpPr>
        <p:spPr>
          <a:xfrm flipH="1">
            <a:off x="3635018" y="5876102"/>
            <a:ext cx="12369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  <a:endCxn id="7" idx="0"/>
          </p:cNvCxnSpPr>
          <p:nvPr/>
        </p:nvCxnSpPr>
        <p:spPr>
          <a:xfrm>
            <a:off x="2132112" y="1628800"/>
            <a:ext cx="3114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2"/>
            <a:endCxn id="9" idx="0"/>
          </p:cNvCxnSpPr>
          <p:nvPr/>
        </p:nvCxnSpPr>
        <p:spPr>
          <a:xfrm>
            <a:off x="2155645" y="3352056"/>
            <a:ext cx="0" cy="459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2"/>
            <a:endCxn id="6" idx="0"/>
          </p:cNvCxnSpPr>
          <p:nvPr/>
        </p:nvCxnSpPr>
        <p:spPr>
          <a:xfrm>
            <a:off x="2155645" y="4315613"/>
            <a:ext cx="11649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4" idx="0"/>
          </p:cNvCxnSpPr>
          <p:nvPr/>
        </p:nvCxnSpPr>
        <p:spPr>
          <a:xfrm>
            <a:off x="2167294" y="5201413"/>
            <a:ext cx="27564" cy="422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2"/>
            <a:endCxn id="8" idx="0"/>
          </p:cNvCxnSpPr>
          <p:nvPr/>
        </p:nvCxnSpPr>
        <p:spPr>
          <a:xfrm flipH="1">
            <a:off x="2155645" y="2437656"/>
            <a:ext cx="7611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0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12" y="112474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«В... 1922–1923 годах ЦК вынужден был давать обширные и детальные инструкции на места, поскольку обращался к людям в большинстве своем малограмотным, зачастую толком и не понимавшим, о чем речь идет в этих постановлениях — и, следовательно, нуждавшихся в конкретных разъяснениях и указаниях»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4365104"/>
            <a:ext cx="52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П. Балашов, член Секретариата ЦК РКП (б) в 1922 – </a:t>
            </a:r>
            <a:r>
              <a:rPr lang="ru-RU" dirty="0"/>
              <a:t>1</a:t>
            </a:r>
            <a:r>
              <a:rPr lang="ru-RU" dirty="0" smtClean="0"/>
              <a:t>926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63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Структура </a:t>
            </a:r>
            <a:r>
              <a:rPr lang="ru-RU" dirty="0" smtClean="0"/>
              <a:t>ВКП </a:t>
            </a:r>
            <a:r>
              <a:rPr lang="ru-RU" dirty="0"/>
              <a:t>(б) в </a:t>
            </a:r>
            <a:r>
              <a:rPr lang="ru-RU" dirty="0" smtClean="0"/>
              <a:t>1925 </a:t>
            </a:r>
            <a:r>
              <a:rPr lang="ru-RU" dirty="0"/>
              <a:t>– </a:t>
            </a:r>
            <a:r>
              <a:rPr lang="ru-RU" dirty="0" smtClean="0"/>
              <a:t>1934 </a:t>
            </a:r>
            <a:r>
              <a:rPr lang="ru-RU" dirty="0"/>
              <a:t>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4676" y="1069504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ЦК ВКП (б)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93704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Областной/краевой комитет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641035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Окружной комитет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3248635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Уездный комитет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4676" y="3971121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Районный комитет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0399" y="4869160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Городской комитет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5473" y="5691336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 организация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86037" y="5733256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собрание организации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86036" y="4869160"/>
            <a:ext cx="3206443" cy="62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Конференция </a:t>
            </a:r>
            <a:r>
              <a:rPr lang="ru-RU" dirty="0" smtClean="0"/>
              <a:t>первичных организаций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28801" y="4049761"/>
            <a:ext cx="271062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Районная конференция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59143" y="3291753"/>
            <a:ext cx="279905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Уездная конференция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1939" y="2641035"/>
            <a:ext cx="302433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Окружная конференция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5181" y="2178387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ЦК республики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42248" y="1069504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Всесоюзный съезд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74786" y="1625044"/>
            <a:ext cx="2243499" cy="769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Областная/краевая конференция; съезд республики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1" idx="1"/>
            <a:endCxn id="3" idx="3"/>
          </p:cNvCxnSpPr>
          <p:nvPr/>
        </p:nvCxnSpPr>
        <p:spPr>
          <a:xfrm flipH="1">
            <a:off x="3306924" y="1285528"/>
            <a:ext cx="23353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2"/>
            <a:endCxn id="4" idx="0"/>
          </p:cNvCxnSpPr>
          <p:nvPr/>
        </p:nvCxnSpPr>
        <p:spPr>
          <a:xfrm flipH="1">
            <a:off x="1727684" y="1501552"/>
            <a:ext cx="463116" cy="292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2"/>
            <a:endCxn id="20" idx="0"/>
          </p:cNvCxnSpPr>
          <p:nvPr/>
        </p:nvCxnSpPr>
        <p:spPr>
          <a:xfrm>
            <a:off x="2190800" y="1501552"/>
            <a:ext cx="2140505" cy="676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2" idx="1"/>
            <a:endCxn id="20" idx="3"/>
          </p:cNvCxnSpPr>
          <p:nvPr/>
        </p:nvCxnSpPr>
        <p:spPr>
          <a:xfrm flipH="1">
            <a:off x="5447429" y="2009728"/>
            <a:ext cx="227357" cy="384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2" idx="1"/>
            <a:endCxn id="4" idx="3"/>
          </p:cNvCxnSpPr>
          <p:nvPr/>
        </p:nvCxnSpPr>
        <p:spPr>
          <a:xfrm flipH="1">
            <a:off x="2987824" y="2009728"/>
            <a:ext cx="2686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" idx="2"/>
            <a:endCxn id="10" idx="0"/>
          </p:cNvCxnSpPr>
          <p:nvPr/>
        </p:nvCxnSpPr>
        <p:spPr>
          <a:xfrm>
            <a:off x="1727684" y="2225752"/>
            <a:ext cx="0" cy="415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9" idx="1"/>
            <a:endCxn id="10" idx="3"/>
          </p:cNvCxnSpPr>
          <p:nvPr/>
        </p:nvCxnSpPr>
        <p:spPr>
          <a:xfrm flipH="1">
            <a:off x="2843808" y="2857059"/>
            <a:ext cx="2748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" idx="2"/>
            <a:endCxn id="11" idx="0"/>
          </p:cNvCxnSpPr>
          <p:nvPr/>
        </p:nvCxnSpPr>
        <p:spPr>
          <a:xfrm>
            <a:off x="1727684" y="2225752"/>
            <a:ext cx="1944216" cy="1022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8" idx="1"/>
            <a:endCxn id="11" idx="3"/>
          </p:cNvCxnSpPr>
          <p:nvPr/>
        </p:nvCxnSpPr>
        <p:spPr>
          <a:xfrm flipH="1" flipV="1">
            <a:off x="4788024" y="3464659"/>
            <a:ext cx="871119" cy="43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" idx="2"/>
            <a:endCxn id="12" idx="0"/>
          </p:cNvCxnSpPr>
          <p:nvPr/>
        </p:nvCxnSpPr>
        <p:spPr>
          <a:xfrm>
            <a:off x="1727684" y="3073083"/>
            <a:ext cx="463116" cy="898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1" idx="2"/>
            <a:endCxn id="12" idx="0"/>
          </p:cNvCxnSpPr>
          <p:nvPr/>
        </p:nvCxnSpPr>
        <p:spPr>
          <a:xfrm flipH="1">
            <a:off x="2190800" y="3680683"/>
            <a:ext cx="1481100" cy="29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7" idx="1"/>
            <a:endCxn id="12" idx="3"/>
          </p:cNvCxnSpPr>
          <p:nvPr/>
        </p:nvCxnSpPr>
        <p:spPr>
          <a:xfrm flipH="1" flipV="1">
            <a:off x="3306924" y="4187145"/>
            <a:ext cx="2321877" cy="7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1" idx="2"/>
            <a:endCxn id="13" idx="0"/>
          </p:cNvCxnSpPr>
          <p:nvPr/>
        </p:nvCxnSpPr>
        <p:spPr>
          <a:xfrm>
            <a:off x="3671900" y="3680683"/>
            <a:ext cx="54623" cy="1188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6" idx="1"/>
            <a:endCxn id="13" idx="3"/>
          </p:cNvCxnSpPr>
          <p:nvPr/>
        </p:nvCxnSpPr>
        <p:spPr>
          <a:xfrm flipH="1" flipV="1">
            <a:off x="4842647" y="5085184"/>
            <a:ext cx="843389" cy="9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3" idx="2"/>
            <a:endCxn id="14" idx="0"/>
          </p:cNvCxnSpPr>
          <p:nvPr/>
        </p:nvCxnSpPr>
        <p:spPr>
          <a:xfrm flipH="1">
            <a:off x="2211597" y="5301208"/>
            <a:ext cx="1514926" cy="390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0" idx="2"/>
            <a:endCxn id="13" idx="0"/>
          </p:cNvCxnSpPr>
          <p:nvPr/>
        </p:nvCxnSpPr>
        <p:spPr>
          <a:xfrm>
            <a:off x="1727684" y="3073083"/>
            <a:ext cx="1998839" cy="1796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12" idx="2"/>
            <a:endCxn id="14" idx="0"/>
          </p:cNvCxnSpPr>
          <p:nvPr/>
        </p:nvCxnSpPr>
        <p:spPr>
          <a:xfrm>
            <a:off x="2190800" y="4403169"/>
            <a:ext cx="20797" cy="128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5" idx="1"/>
            <a:endCxn id="14" idx="3"/>
          </p:cNvCxnSpPr>
          <p:nvPr/>
        </p:nvCxnSpPr>
        <p:spPr>
          <a:xfrm flipH="1" flipV="1">
            <a:off x="3327721" y="5907360"/>
            <a:ext cx="2358316" cy="41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8267" cy="6501759"/>
          </a:xfrm>
        </p:spPr>
      </p:pic>
    </p:spTree>
    <p:extLst>
      <p:ext uri="{BB962C8B-B14F-4D97-AF65-F5344CB8AC3E}">
        <p14:creationId xmlns:p14="http://schemas.microsoft.com/office/powerpoint/2010/main" val="2092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партии большевиков в строительстве нового общества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77048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процессе конструирования новой реальности партию большевиков можно рассматривать двояко: и как субъект, и как объект конструирования</a:t>
            </a:r>
          </a:p>
          <a:p>
            <a:endParaRPr lang="ru-RU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/>
              <a:t>Субъект конструирования – </a:t>
            </a:r>
            <a:r>
              <a:rPr lang="ru-RU" dirty="0"/>
              <a:t>в работе партийных организаций прослеживается стремление </a:t>
            </a:r>
            <a:r>
              <a:rPr lang="ru-RU" dirty="0" smtClean="0"/>
              <a:t>направлять и контролировать </a:t>
            </a:r>
            <a:r>
              <a:rPr lang="ru-RU" dirty="0"/>
              <a:t>деятельность как органов власти и управления (советы и народные комиссариаты), так и общественных </a:t>
            </a:r>
            <a:r>
              <a:rPr lang="ru-RU" dirty="0" smtClean="0"/>
              <a:t>организаций и отдельных граждан.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Объект конструирования – </a:t>
            </a:r>
            <a:r>
              <a:rPr lang="ru-RU" dirty="0"/>
              <a:t>как организация, которая позволит создать и направить новое общество к коммунистическому будущему, но и как часть этого будущего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6613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80920" cy="56101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4029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Партия как субъект конструирования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9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органов управления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1"/>
            <a:ext cx="4536504" cy="494339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168352" cy="5004134"/>
          </a:xfrm>
        </p:spPr>
      </p:pic>
    </p:spTree>
    <p:extLst>
      <p:ext uri="{BB962C8B-B14F-4D97-AF65-F5344CB8AC3E}">
        <p14:creationId xmlns:p14="http://schemas.microsoft.com/office/powerpoint/2010/main" val="202114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06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 и профсоюзы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2" y="1122294"/>
            <a:ext cx="3651835" cy="49734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24745"/>
            <a:ext cx="3528392" cy="5043526"/>
          </a:xfrm>
        </p:spPr>
      </p:pic>
    </p:spTree>
    <p:extLst>
      <p:ext uri="{BB962C8B-B14F-4D97-AF65-F5344CB8AC3E}">
        <p14:creationId xmlns:p14="http://schemas.microsoft.com/office/powerpoint/2010/main" val="295668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Пропаганда и агитация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7"/>
            <a:ext cx="3816424" cy="52531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032448" cy="5372384"/>
          </a:xfrm>
        </p:spPr>
      </p:pic>
    </p:spTree>
    <p:extLst>
      <p:ext uri="{BB962C8B-B14F-4D97-AF65-F5344CB8AC3E}">
        <p14:creationId xmlns:p14="http://schemas.microsoft.com/office/powerpoint/2010/main" val="286033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08912" cy="5616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Партия как объект конструирования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82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pPr algn="ctr"/>
            <a:r>
              <a:rPr lang="ru-RU" dirty="0" smtClean="0"/>
              <a:t>Структура РСДРП (б) в 1917 г.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75656"/>
            <a:ext cx="28083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ЦК РСДРП (б)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675656"/>
            <a:ext cx="2736304" cy="46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Всероссийский съезд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1"/>
            <a:endCxn id="4" idx="3"/>
          </p:cNvCxnSpPr>
          <p:nvPr/>
        </p:nvCxnSpPr>
        <p:spPr>
          <a:xfrm flipH="1" flipV="1">
            <a:off x="3923928" y="1904256"/>
            <a:ext cx="1296144" cy="5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11229" y="2702826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Областная конференция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608922"/>
            <a:ext cx="2880320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Районная конференция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114062" y="2647324"/>
            <a:ext cx="2808312" cy="42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 комитет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06398" y="3597614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Районный комитет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2423" y="4555262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Подрайонный</a:t>
            </a:r>
            <a:r>
              <a:rPr lang="ru-RU" dirty="0" smtClean="0"/>
              <a:t> комитет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54512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Подрайонная</a:t>
            </a:r>
            <a:r>
              <a:rPr lang="ru-RU" dirty="0" smtClean="0"/>
              <a:t> конференция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5516088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Местная организация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5516088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собрание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4" idx="2"/>
            <a:endCxn id="10" idx="0"/>
          </p:cNvCxnSpPr>
          <p:nvPr/>
        </p:nvCxnSpPr>
        <p:spPr>
          <a:xfrm flipH="1">
            <a:off x="2518218" y="2132856"/>
            <a:ext cx="1554" cy="51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1" idx="0"/>
          </p:cNvCxnSpPr>
          <p:nvPr/>
        </p:nvCxnSpPr>
        <p:spPr>
          <a:xfrm flipH="1">
            <a:off x="2510554" y="3068960"/>
            <a:ext cx="7664" cy="52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2"/>
            <a:endCxn id="12" idx="0"/>
          </p:cNvCxnSpPr>
          <p:nvPr/>
        </p:nvCxnSpPr>
        <p:spPr>
          <a:xfrm>
            <a:off x="2510554" y="4029662"/>
            <a:ext cx="66025" cy="52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2"/>
            <a:endCxn id="14" idx="0"/>
          </p:cNvCxnSpPr>
          <p:nvPr/>
        </p:nvCxnSpPr>
        <p:spPr>
          <a:xfrm flipH="1">
            <a:off x="2555776" y="5059318"/>
            <a:ext cx="20803" cy="456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  <a:endCxn id="10" idx="1"/>
          </p:cNvCxnSpPr>
          <p:nvPr/>
        </p:nvCxnSpPr>
        <p:spPr>
          <a:xfrm flipH="1" flipV="1">
            <a:off x="3922374" y="2858142"/>
            <a:ext cx="1288855" cy="96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1"/>
            <a:endCxn id="11" idx="3"/>
          </p:cNvCxnSpPr>
          <p:nvPr/>
        </p:nvCxnSpPr>
        <p:spPr>
          <a:xfrm flipH="1" flipV="1">
            <a:off x="3914710" y="3813638"/>
            <a:ext cx="1305362" cy="65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1"/>
            <a:endCxn id="12" idx="3"/>
          </p:cNvCxnSpPr>
          <p:nvPr/>
        </p:nvCxnSpPr>
        <p:spPr>
          <a:xfrm flipH="1" flipV="1">
            <a:off x="3980735" y="4807290"/>
            <a:ext cx="1239337" cy="61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5" idx="1"/>
            <a:endCxn id="14" idx="3"/>
          </p:cNvCxnSpPr>
          <p:nvPr/>
        </p:nvCxnSpPr>
        <p:spPr>
          <a:xfrm flipH="1">
            <a:off x="3923928" y="580412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353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Партия большевиков как субъект и объект конструирования в раннесоветском обществе</vt:lpstr>
      <vt:lpstr>Презентация PowerPoint</vt:lpstr>
      <vt:lpstr>Роль партии большевиков в строительстве нового общества</vt:lpstr>
      <vt:lpstr>Партия как субъект конструирования</vt:lpstr>
      <vt:lpstr>Организация органов управления</vt:lpstr>
      <vt:lpstr>Труд и профсоюзы</vt:lpstr>
      <vt:lpstr>Пропаганда и агитация</vt:lpstr>
      <vt:lpstr>Партия как объект конструирования</vt:lpstr>
      <vt:lpstr>Структура РСДРП (б) в 1917 г. </vt:lpstr>
      <vt:lpstr>Коммунисты стали бюрократами. Если что нас погубит, то это</vt:lpstr>
      <vt:lpstr>Структура РКП (б) в 1919 – 1922 гг.</vt:lpstr>
      <vt:lpstr>Презентация PowerPoint</vt:lpstr>
      <vt:lpstr>Структура ВКП (б) в 1925 – 1934 гг.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Партия большевиков как субъект и объект конструирования в раннесоветском обществе</dc:title>
  <dc:creator>Валерий Бондарь</dc:creator>
  <cp:lastModifiedBy>Валерий Бондарь</cp:lastModifiedBy>
  <cp:revision>22</cp:revision>
  <dcterms:created xsi:type="dcterms:W3CDTF">2017-06-26T09:56:55Z</dcterms:created>
  <dcterms:modified xsi:type="dcterms:W3CDTF">2017-06-26T13:24:58Z</dcterms:modified>
</cp:coreProperties>
</file>