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304" r:id="rId5"/>
    <p:sldId id="268" r:id="rId6"/>
    <p:sldId id="258" r:id="rId7"/>
    <p:sldId id="305" r:id="rId8"/>
    <p:sldId id="264" r:id="rId9"/>
    <p:sldId id="301" r:id="rId10"/>
    <p:sldId id="269" r:id="rId11"/>
    <p:sldId id="265" r:id="rId12"/>
    <p:sldId id="267" r:id="rId13"/>
    <p:sldId id="270" r:id="rId14"/>
    <p:sldId id="271" r:id="rId15"/>
    <p:sldId id="299" r:id="rId16"/>
    <p:sldId id="300" r:id="rId17"/>
    <p:sldId id="272" r:id="rId18"/>
    <p:sldId id="274" r:id="rId19"/>
    <p:sldId id="276" r:id="rId20"/>
    <p:sldId id="278" r:id="rId21"/>
    <p:sldId id="277" r:id="rId22"/>
    <p:sldId id="284" r:id="rId23"/>
    <p:sldId id="302" r:id="rId24"/>
    <p:sldId id="308" r:id="rId25"/>
    <p:sldId id="280" r:id="rId26"/>
    <p:sldId id="311" r:id="rId27"/>
    <p:sldId id="275" r:id="rId28"/>
    <p:sldId id="281" r:id="rId29"/>
    <p:sldId id="294" r:id="rId30"/>
    <p:sldId id="296" r:id="rId31"/>
    <p:sldId id="283" r:id="rId32"/>
    <p:sldId id="313" r:id="rId33"/>
    <p:sldId id="288" r:id="rId34"/>
    <p:sldId id="290" r:id="rId35"/>
    <p:sldId id="291" r:id="rId36"/>
    <p:sldId id="295" r:id="rId37"/>
    <p:sldId id="297" r:id="rId38"/>
    <p:sldId id="262" r:id="rId39"/>
    <p:sldId id="293" r:id="rId40"/>
    <p:sldId id="306" r:id="rId41"/>
    <p:sldId id="309" r:id="rId42"/>
    <p:sldId id="310" r:id="rId43"/>
    <p:sldId id="266" r:id="rId44"/>
    <p:sldId id="286" r:id="rId45"/>
    <p:sldId id="289" r:id="rId46"/>
    <p:sldId id="298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89EC8BB-7535-4062-8E24-31159B618D26}">
          <p14:sldIdLst>
            <p14:sldId id="256"/>
            <p14:sldId id="263"/>
          </p14:sldIdLst>
        </p14:section>
        <p14:section name="Обобщающие публикации" id="{210E74D3-702B-46C3-A89C-2DD1AA314F3D}">
          <p14:sldIdLst>
            <p14:sldId id="257"/>
            <p14:sldId id="304"/>
            <p14:sldId id="268"/>
            <p14:sldId id="258"/>
            <p14:sldId id="305"/>
          </p14:sldIdLst>
        </p14:section>
        <p14:section name="Насилие и террор" id="{20903AD0-5E20-48A5-96C2-898178C89CFF}">
          <p14:sldIdLst>
            <p14:sldId id="264"/>
            <p14:sldId id="301"/>
            <p14:sldId id="269"/>
            <p14:sldId id="265"/>
            <p14:sldId id="267"/>
            <p14:sldId id="270"/>
            <p14:sldId id="271"/>
            <p14:sldId id="299"/>
            <p14:sldId id="300"/>
            <p14:sldId id="272"/>
            <p14:sldId id="274"/>
            <p14:sldId id="276"/>
            <p14:sldId id="278"/>
            <p14:sldId id="277"/>
            <p14:sldId id="284"/>
            <p14:sldId id="302"/>
            <p14:sldId id="308"/>
          </p14:sldIdLst>
        </p14:section>
        <p14:section name="Социальное конструирование реальности" id="{89804A32-68B0-464D-A204-ECE978771627}">
          <p14:sldIdLst>
            <p14:sldId id="280"/>
            <p14:sldId id="311"/>
            <p14:sldId id="275"/>
            <p14:sldId id="281"/>
            <p14:sldId id="294"/>
            <p14:sldId id="296"/>
            <p14:sldId id="283"/>
            <p14:sldId id="313"/>
            <p14:sldId id="288"/>
            <p14:sldId id="290"/>
            <p14:sldId id="291"/>
            <p14:sldId id="295"/>
            <p14:sldId id="297"/>
            <p14:sldId id="262"/>
            <p14:sldId id="293"/>
            <p14:sldId id="306"/>
            <p14:sldId id="309"/>
          </p14:sldIdLst>
        </p14:section>
        <p14:section name="Повседневность" id="{42B47691-475D-41BC-ABE9-731CCE7133B8}">
          <p14:sldIdLst>
            <p14:sldId id="310"/>
            <p14:sldId id="266"/>
            <p14:sldId id="286"/>
            <p14:sldId id="289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еллер Андрей Викторович" initials="КАВ" lastIdx="1" clrIdx="0">
    <p:extLst>
      <p:ext uri="{19B8F6BF-5375-455C-9EA6-DF929625EA0E}">
        <p15:presenceInfo xmlns:p15="http://schemas.microsoft.com/office/powerpoint/2012/main" userId="S-1-5-21-1169371518-1424809793-2446574777-1996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6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8847" y="2081701"/>
            <a:ext cx="8561747" cy="2541431"/>
          </a:xfrm>
        </p:spPr>
        <p:txBody>
          <a:bodyPr>
            <a:normAutofit fontScale="90000"/>
          </a:bodyPr>
          <a:lstStyle/>
          <a:p>
            <a:r>
              <a:rPr lang="ru-RU" sz="4900" dirty="0" err="1" smtClean="0"/>
              <a:t>Раннесоветское</a:t>
            </a:r>
            <a:r>
              <a:rPr lang="ru-RU" sz="4900" dirty="0" smtClean="0"/>
              <a:t> общество</a:t>
            </a:r>
            <a:br>
              <a:rPr lang="ru-RU" sz="4900" dirty="0" smtClean="0"/>
            </a:br>
            <a:r>
              <a:rPr lang="ru-RU" sz="4900" dirty="0" smtClean="0"/>
              <a:t>(1917-1936 </a:t>
            </a:r>
            <a:r>
              <a:rPr lang="ru-RU" sz="4900" dirty="0"/>
              <a:t>гг</a:t>
            </a:r>
            <a:r>
              <a:rPr lang="ru-RU" sz="4900" dirty="0" smtClean="0"/>
              <a:t>.) в </a:t>
            </a:r>
            <a:br>
              <a:rPr lang="ru-RU" sz="4900" dirty="0" smtClean="0"/>
            </a:br>
            <a:r>
              <a:rPr lang="ru-RU" sz="4900" dirty="0" smtClean="0"/>
              <a:t>немецкоязычной историографии</a:t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3100" dirty="0" smtClean="0"/>
              <a:t>Германия</a:t>
            </a:r>
            <a:r>
              <a:rPr lang="ru-RU" sz="3100" dirty="0"/>
              <a:t>, </a:t>
            </a:r>
            <a:r>
              <a:rPr lang="ru-RU" sz="3100" dirty="0" smtClean="0"/>
              <a:t>Австрия</a:t>
            </a:r>
            <a:r>
              <a:rPr lang="ru-RU" sz="3100" dirty="0"/>
              <a:t>, </a:t>
            </a:r>
            <a:r>
              <a:rPr lang="ru-RU" sz="3100" dirty="0" smtClean="0"/>
              <a:t>Швейцария, 1996-2016 г.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1506" y="6265330"/>
            <a:ext cx="8561746" cy="977621"/>
          </a:xfrm>
        </p:spPr>
        <p:txBody>
          <a:bodyPr/>
          <a:lstStyle/>
          <a:p>
            <a:r>
              <a:rPr lang="ru-RU" b="1" dirty="0"/>
              <a:t>А. в. Келлер, </a:t>
            </a:r>
            <a:r>
              <a:rPr lang="ru-RU" b="1" dirty="0" smtClean="0"/>
              <a:t>Д-р </a:t>
            </a:r>
            <a:r>
              <a:rPr lang="ru-RU" b="1" dirty="0" err="1" smtClean="0"/>
              <a:t>филосоФИИ</a:t>
            </a:r>
            <a:r>
              <a:rPr lang="ru-RU" b="1" dirty="0" smtClean="0"/>
              <a:t>, </a:t>
            </a:r>
            <a:r>
              <a:rPr lang="ru-RU" b="1" dirty="0" err="1" smtClean="0"/>
              <a:t>У</a:t>
            </a:r>
            <a:r>
              <a:rPr lang="ru-RU" sz="1400" b="1" dirty="0" err="1" smtClean="0"/>
              <a:t>р</a:t>
            </a:r>
            <a:r>
              <a:rPr lang="ru-RU" b="1" dirty="0" err="1" smtClean="0"/>
              <a:t>ФУ</a:t>
            </a:r>
            <a:r>
              <a:rPr lang="ru-RU" b="1" dirty="0" smtClean="0"/>
              <a:t> ИГНИ, июнь 2016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359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/>
              <a:t>Йорг</a:t>
            </a:r>
            <a:r>
              <a:rPr lang="ru-RU" sz="3600" b="1" dirty="0"/>
              <a:t> </a:t>
            </a:r>
            <a:r>
              <a:rPr lang="ru-RU" sz="3600" b="1" dirty="0" err="1"/>
              <a:t>Баберовский</a:t>
            </a:r>
            <a:r>
              <a:rPr lang="de-DE" sz="3600" b="1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Террор для порядка</a:t>
            </a:r>
            <a:r>
              <a:rPr lang="de-DE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Эксцессы насилия и уничтожение в империях национал-социализма и сталинизма</a:t>
            </a:r>
            <a:r>
              <a:rPr lang="de-DE" dirty="0" smtClean="0"/>
              <a:t> </a:t>
            </a:r>
            <a:r>
              <a:rPr lang="ru-RU" dirty="0" smtClean="0"/>
              <a:t>(</a:t>
            </a:r>
            <a:r>
              <a:rPr lang="de-DE" dirty="0" smtClean="0"/>
              <a:t>2006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1" y="2016125"/>
            <a:ext cx="2725330" cy="4097394"/>
          </a:xfrm>
        </p:spPr>
      </p:pic>
      <p:sp>
        <p:nvSpPr>
          <p:cNvPr id="5" name="TextBox 4"/>
          <p:cNvSpPr txBox="1"/>
          <p:nvPr/>
        </p:nvSpPr>
        <p:spPr>
          <a:xfrm>
            <a:off x="4454071" y="1853754"/>
            <a:ext cx="75474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Лишь в далеких от государственных сфер империи большевики, как и национал-социалисты, могли трудиться на увеличением и уничтожением своих коллективных врагов. </a:t>
            </a:r>
            <a:r>
              <a:rPr lang="ru-RU" dirty="0" err="1" smtClean="0"/>
              <a:t>Биологизация</a:t>
            </a:r>
            <a:r>
              <a:rPr lang="ru-RU" dirty="0" smtClean="0"/>
              <a:t> и </a:t>
            </a:r>
            <a:r>
              <a:rPr lang="ru-RU" dirty="0" err="1" smtClean="0"/>
              <a:t>этнизация</a:t>
            </a:r>
            <a:r>
              <a:rPr lang="ru-RU" dirty="0" smtClean="0"/>
              <a:t> большевистской анти-вражеской риторики могла бы дать частичный ответ на вопрос о причинах национал-социалистической политики тотального уничтожения на Востоке. </a:t>
            </a:r>
            <a:r>
              <a:rPr lang="de-DE" dirty="0" smtClean="0"/>
              <a:t> </a:t>
            </a:r>
            <a:r>
              <a:rPr lang="ru-RU" dirty="0" smtClean="0"/>
              <a:t>В этом смысле можно сказать, что оба режима учились друг у друга. </a:t>
            </a:r>
            <a:r>
              <a:rPr lang="de-DE" dirty="0" smtClean="0"/>
              <a:t>(</a:t>
            </a:r>
            <a:r>
              <a:rPr lang="ru-RU" dirty="0" smtClean="0"/>
              <a:t>с</a:t>
            </a:r>
            <a:r>
              <a:rPr lang="de-DE" dirty="0" smtClean="0"/>
              <a:t>. 17</a:t>
            </a:r>
            <a:r>
              <a:rPr lang="ru-RU" dirty="0" smtClean="0"/>
              <a:t>-18</a:t>
            </a:r>
            <a:r>
              <a:rPr lang="de-DE" dirty="0" smtClean="0"/>
              <a:t>)</a:t>
            </a:r>
            <a:r>
              <a:rPr lang="ru-RU" dirty="0" smtClean="0"/>
              <a:t>.</a:t>
            </a:r>
            <a:r>
              <a:rPr lang="de-DE" dirty="0" smtClean="0"/>
              <a:t> </a:t>
            </a:r>
            <a:r>
              <a:rPr lang="ru-RU" dirty="0" smtClean="0"/>
              <a:t>В подкрепление этого тезиса, перед читателем разворачивается параллельный рассказ о том</a:t>
            </a:r>
            <a:r>
              <a:rPr lang="de-DE" dirty="0" smtClean="0"/>
              <a:t>, </a:t>
            </a:r>
            <a:r>
              <a:rPr lang="ru-RU" dirty="0" smtClean="0"/>
              <a:t>какие этой эпохе предшествовали опыт насилия и идеологические клише времен Первой мировой войны и русской революции</a:t>
            </a:r>
            <a:r>
              <a:rPr lang="de-DE" dirty="0" smtClean="0"/>
              <a:t>, </a:t>
            </a:r>
            <a:r>
              <a:rPr lang="ru-RU" dirty="0" smtClean="0"/>
              <a:t>какое дальнейшее развитие и закрепление они получили в продуцировании идеологических образов врага, а также «инструментов и техник </a:t>
            </a:r>
            <a:r>
              <a:rPr lang="ru-RU" dirty="0" err="1" smtClean="0"/>
              <a:t>радикализации</a:t>
            </a:r>
            <a:r>
              <a:rPr lang="ru-RU" dirty="0" smtClean="0"/>
              <a:t>».</a:t>
            </a:r>
            <a:r>
              <a:rPr lang="de-DE" dirty="0" smtClean="0"/>
              <a:t> </a:t>
            </a:r>
            <a:r>
              <a:rPr lang="ru-RU" dirty="0" smtClean="0"/>
              <a:t>«Упрощения» касаются </a:t>
            </a:r>
            <a:r>
              <a:rPr lang="ru-RU" dirty="0" err="1" smtClean="0"/>
              <a:t>особеннно</a:t>
            </a:r>
            <a:r>
              <a:rPr lang="ru-RU" dirty="0" smtClean="0"/>
              <a:t> описания Сталинизма, в то время как массовые репрессии 1930-х годов в Советском </a:t>
            </a:r>
            <a:r>
              <a:rPr lang="ru-RU" dirty="0"/>
              <a:t>С</a:t>
            </a:r>
            <a:r>
              <a:rPr lang="ru-RU" dirty="0" smtClean="0"/>
              <a:t>оюзе отступают на второй план, а с другой, появляются этнические категории как важный компонент образов врага времен Сталинизма.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5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/>
              <a:t>Йорг</a:t>
            </a:r>
            <a:r>
              <a:rPr lang="ru-RU" sz="3600" b="1" dirty="0"/>
              <a:t> </a:t>
            </a:r>
            <a:r>
              <a:rPr lang="ru-RU" sz="3600" b="1" dirty="0" err="1"/>
              <a:t>Баберовский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Выжженная земля.</a:t>
            </a:r>
            <a:r>
              <a:rPr lang="de-DE" dirty="0" smtClean="0"/>
              <a:t> </a:t>
            </a:r>
            <a:r>
              <a:rPr lang="ru-RU" dirty="0" smtClean="0"/>
              <a:t>Господства насилия при Сталинизме</a:t>
            </a:r>
            <a:r>
              <a:rPr lang="de-DE" dirty="0" smtClean="0"/>
              <a:t> </a:t>
            </a:r>
            <a:r>
              <a:rPr lang="ru-RU" dirty="0" smtClean="0"/>
              <a:t>(</a:t>
            </a:r>
            <a:r>
              <a:rPr lang="de-DE" dirty="0" smtClean="0"/>
              <a:t>2012</a:t>
            </a:r>
            <a:r>
              <a:rPr lang="ru-RU" dirty="0" smtClean="0"/>
              <a:t>)</a:t>
            </a:r>
            <a:r>
              <a:rPr lang="de-DE" dirty="0" smtClean="0"/>
              <a:t> (</a:t>
            </a:r>
            <a:r>
              <a:rPr lang="ru-RU" dirty="0" smtClean="0"/>
              <a:t>Москва</a:t>
            </a:r>
            <a:r>
              <a:rPr lang="de-DE" dirty="0" smtClean="0"/>
              <a:t>: </a:t>
            </a:r>
            <a:r>
              <a:rPr lang="ru-RU" dirty="0" smtClean="0"/>
              <a:t>РОССПЭН</a:t>
            </a:r>
            <a:r>
              <a:rPr lang="de-DE" dirty="0" smtClean="0"/>
              <a:t> 2014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1" y="2016125"/>
            <a:ext cx="2698362" cy="4101372"/>
          </a:xfrm>
        </p:spPr>
      </p:pic>
      <p:sp>
        <p:nvSpPr>
          <p:cNvPr id="5" name="TextBox 4"/>
          <p:cNvSpPr txBox="1"/>
          <p:nvPr/>
        </p:nvSpPr>
        <p:spPr>
          <a:xfrm>
            <a:off x="4484914" y="2016125"/>
            <a:ext cx="7518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Эта книга фундаментально отличается от предыдущих именно глубоким убеждением автора в необходимости принципиально пересмотреть свои прежние взгляды на природу насилия сталинского режима. Все преж</a:t>
            </a:r>
            <a:r>
              <a:rPr lang="ru-RU" sz="1600" dirty="0"/>
              <a:t>д</a:t>
            </a:r>
            <a:r>
              <a:rPr lang="ru-RU" sz="1600" dirty="0" smtClean="0"/>
              <a:t>е сказанное о природе террора неправильно – утверждает автор. В этом смысле выжженная земля принципиально отличается от Красного террора – Сталинизм не являлся </a:t>
            </a:r>
            <a:r>
              <a:rPr lang="ru-RU" sz="1600" dirty="0" err="1" smtClean="0"/>
              <a:t>модернизаторской</a:t>
            </a:r>
            <a:r>
              <a:rPr lang="ru-RU" sz="1600" dirty="0" smtClean="0"/>
              <a:t> диктатурой – это господство абсолютного зла.</a:t>
            </a:r>
            <a:r>
              <a:rPr lang="de-DE" sz="1600" dirty="0" smtClean="0"/>
              <a:t> </a:t>
            </a:r>
            <a:r>
              <a:rPr lang="ru-RU" sz="1600" dirty="0" smtClean="0"/>
              <a:t>Новая книга в два раза длиннее. Привлеченные источники еще более впечатляют</a:t>
            </a:r>
            <a:r>
              <a:rPr lang="de-DE" sz="1600" dirty="0" smtClean="0"/>
              <a:t>;</a:t>
            </a:r>
            <a:r>
              <a:rPr lang="ru-RU" sz="1600" dirty="0"/>
              <a:t> </a:t>
            </a:r>
            <a:r>
              <a:rPr lang="ru-RU" sz="1600" dirty="0" smtClean="0"/>
              <a:t>отменное чутье </a:t>
            </a:r>
            <a:r>
              <a:rPr lang="ru-RU" sz="1600" dirty="0" err="1" smtClean="0"/>
              <a:t>Баберовского</a:t>
            </a:r>
            <a:r>
              <a:rPr lang="ru-RU" sz="1600" dirty="0" smtClean="0"/>
              <a:t> к насилию, его причинам и их отголоскам</a:t>
            </a:r>
            <a:r>
              <a:rPr lang="de-DE" sz="1600" dirty="0" smtClean="0"/>
              <a:t>, </a:t>
            </a:r>
            <a:r>
              <a:rPr lang="ru-RU" sz="1600" dirty="0" smtClean="0"/>
              <a:t>характерное для его прежних работ, еще более утончилось, аргументы стали еще более убедительным</a:t>
            </a:r>
            <a:r>
              <a:rPr lang="de-DE" sz="1600" dirty="0" smtClean="0"/>
              <a:t>. </a:t>
            </a:r>
            <a:r>
              <a:rPr lang="ru-RU" sz="1600" dirty="0" smtClean="0"/>
              <a:t>В Выжженной земле еще более акцентуируются психологические причины насилия. Личные истории, о которых повествует автор, рассказывают об издевательствах </a:t>
            </a:r>
            <a:r>
              <a:rPr lang="ru-RU" sz="1600" dirty="0"/>
              <a:t>и </a:t>
            </a:r>
            <a:r>
              <a:rPr lang="ru-RU" sz="1600" dirty="0" smtClean="0"/>
              <a:t>угрозах, допросах </a:t>
            </a:r>
            <a:r>
              <a:rPr lang="ru-RU" sz="1600" dirty="0"/>
              <a:t>и </a:t>
            </a:r>
            <a:r>
              <a:rPr lang="ru-RU" sz="1600" dirty="0" smtClean="0"/>
              <a:t>доносах, жестоких избиениях </a:t>
            </a:r>
            <a:r>
              <a:rPr lang="ru-RU" sz="1600" dirty="0"/>
              <a:t>и </a:t>
            </a:r>
            <a:r>
              <a:rPr lang="ru-RU" sz="1600" dirty="0" smtClean="0"/>
              <a:t>психологическом запугивании, пытках </a:t>
            </a:r>
            <a:r>
              <a:rPr lang="ru-RU" sz="1600" dirty="0"/>
              <a:t>и </a:t>
            </a:r>
            <a:r>
              <a:rPr lang="ru-RU" sz="1600" dirty="0" smtClean="0"/>
              <a:t>увечьях, выстрелах </a:t>
            </a:r>
            <a:r>
              <a:rPr lang="ru-RU" sz="1600" dirty="0"/>
              <a:t>в затылок и массовых </a:t>
            </a:r>
            <a:r>
              <a:rPr lang="ru-RU" sz="1600" dirty="0" smtClean="0"/>
              <a:t>казнях, голоде </a:t>
            </a:r>
            <a:r>
              <a:rPr lang="ru-RU" sz="1600" dirty="0"/>
              <a:t>и </a:t>
            </a:r>
            <a:r>
              <a:rPr lang="ru-RU" sz="1600" dirty="0" smtClean="0"/>
              <a:t>людоедстве, страхе, терроре </a:t>
            </a:r>
            <a:r>
              <a:rPr lang="ru-RU" sz="1600" dirty="0"/>
              <a:t>и </a:t>
            </a:r>
            <a:r>
              <a:rPr lang="ru-RU" sz="1600" dirty="0" smtClean="0"/>
              <a:t>холуйстве. Все это сложилось в гораздо большее целое, чем его детали</a:t>
            </a:r>
            <a:r>
              <a:rPr lang="en-US" sz="1600" dirty="0" smtClean="0"/>
              <a:t>. </a:t>
            </a:r>
            <a:r>
              <a:rPr lang="ru-RU" sz="1600" dirty="0" smtClean="0"/>
              <a:t>Это была жизнь в постоянном страхе, но в то же время жизнь вопреки ему.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059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/>
              <a:t>Йорг</a:t>
            </a:r>
            <a:r>
              <a:rPr lang="ru-RU" sz="3600" b="1" dirty="0"/>
              <a:t> </a:t>
            </a:r>
            <a:r>
              <a:rPr lang="ru-RU" sz="3600" b="1" dirty="0" err="1"/>
              <a:t>Баберовский</a:t>
            </a:r>
            <a:r>
              <a:rPr lang="ru-RU" sz="3600" b="1" dirty="0"/>
              <a:t>, Роберт </a:t>
            </a:r>
            <a:r>
              <a:rPr lang="ru-RU" sz="3600" b="1" dirty="0" err="1"/>
              <a:t>Киндлер</a:t>
            </a:r>
            <a:r>
              <a:rPr lang="ru-RU" sz="3600" b="1" dirty="0"/>
              <a:t> </a:t>
            </a:r>
            <a:r>
              <a:rPr lang="ru-RU" dirty="0" smtClean="0"/>
              <a:t>(ред.)</a:t>
            </a:r>
            <a:br>
              <a:rPr lang="ru-RU" dirty="0" smtClean="0"/>
            </a:br>
            <a:r>
              <a:rPr lang="ru-RU" dirty="0" smtClean="0"/>
              <a:t>Безграничная власть. Сталинизм как власть насилия</a:t>
            </a:r>
            <a:r>
              <a:rPr lang="de-DE" dirty="0" smtClean="0"/>
              <a:t> </a:t>
            </a:r>
            <a:r>
              <a:rPr lang="ru-RU" dirty="0" smtClean="0"/>
              <a:t>(</a:t>
            </a:r>
            <a:r>
              <a:rPr lang="de-DE" dirty="0" smtClean="0"/>
              <a:t>2014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7" y="2016124"/>
            <a:ext cx="2698505" cy="4101073"/>
          </a:xfrm>
        </p:spPr>
      </p:pic>
      <p:sp>
        <p:nvSpPr>
          <p:cNvPr id="5" name="TextBox 4"/>
          <p:cNvSpPr txBox="1"/>
          <p:nvPr/>
        </p:nvSpPr>
        <p:spPr>
          <a:xfrm>
            <a:off x="3151762" y="1704839"/>
            <a:ext cx="8924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Сегодня Сталинизм обозначает не только эпоху или стиль правления одного единственного политика, но как практику господства и социальную практику, характерную для целого общества и государства. Картина Сталинизма обогатилась нюансами. Дискуссия стала более гибкой и выходит отчасти далеко за рамки только теории тоталитаризма</a:t>
            </a:r>
            <a:r>
              <a:rPr lang="de-DE" dirty="0" smtClean="0"/>
              <a:t>. </a:t>
            </a:r>
            <a:r>
              <a:rPr lang="ru-RU" dirty="0" smtClean="0"/>
              <a:t>Одновременно с выходом социально-исторических вопросов и подходов на первый план, внимание исследователей все больше стали привлекать культурно-исторические подходы</a:t>
            </a:r>
            <a:r>
              <a:rPr lang="de-DE" dirty="0" smtClean="0"/>
              <a:t>.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Йорг</a:t>
            </a:r>
            <a:r>
              <a:rPr lang="ru-RU" b="1" dirty="0"/>
              <a:t> </a:t>
            </a:r>
            <a:r>
              <a:rPr lang="ru-RU" b="1" dirty="0" err="1"/>
              <a:t>Баберовский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Пространства насилия</a:t>
            </a:r>
            <a:r>
              <a:rPr lang="de-DE" dirty="0" smtClean="0"/>
              <a:t> </a:t>
            </a:r>
            <a:r>
              <a:rPr lang="ru-RU" dirty="0" smtClean="0"/>
              <a:t>(</a:t>
            </a:r>
            <a:r>
              <a:rPr lang="de-DE" dirty="0" smtClean="0"/>
              <a:t>2015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6" y="2016125"/>
            <a:ext cx="2518653" cy="4111204"/>
          </a:xfrm>
        </p:spPr>
      </p:pic>
      <p:sp>
        <p:nvSpPr>
          <p:cNvPr id="5" name="TextBox 4"/>
          <p:cNvSpPr txBox="1"/>
          <p:nvPr/>
        </p:nvSpPr>
        <p:spPr>
          <a:xfrm>
            <a:off x="2996119" y="2016125"/>
            <a:ext cx="91958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Жизнь должна становиться лучше, а насилие исчезнуть из нее навсегда. И все же насилие являлась и остается одной из привлекательных опций поведения, доступной каждому. Это ни в коем случае не «несчастный или исключительный случай»</a:t>
            </a:r>
            <a:r>
              <a:rPr lang="de-DE" dirty="0" smtClean="0"/>
              <a:t>. </a:t>
            </a:r>
            <a:r>
              <a:rPr lang="ru-RU" dirty="0" smtClean="0"/>
              <a:t>Кто действительно хочет знать, что же происходит с людьми</a:t>
            </a:r>
            <a:r>
              <a:rPr lang="de-DE" dirty="0" smtClean="0"/>
              <a:t>, </a:t>
            </a:r>
            <a:r>
              <a:rPr lang="ru-RU" dirty="0" smtClean="0"/>
              <a:t>когда они применяют насилие по отношению к другим</a:t>
            </a:r>
            <a:r>
              <a:rPr lang="de-DE" dirty="0" smtClean="0"/>
              <a:t>, </a:t>
            </a:r>
            <a:r>
              <a:rPr lang="ru-RU" dirty="0" smtClean="0"/>
              <a:t>должен найти ответ на вопрос, почему люди переступают границы дозволенного, калеча и убивая других</a:t>
            </a:r>
            <a:r>
              <a:rPr lang="de-DE" dirty="0" smtClean="0"/>
              <a:t>. </a:t>
            </a:r>
            <a:r>
              <a:rPr lang="ru-RU" dirty="0" err="1" smtClean="0"/>
              <a:t>Баберовский</a:t>
            </a:r>
            <a:r>
              <a:rPr lang="ru-RU" dirty="0" smtClean="0"/>
              <a:t> предлагает новое исследование о способах социального, культурного и научного обращения с насилием.</a:t>
            </a:r>
            <a:r>
              <a:rPr lang="de-DE" dirty="0" smtClean="0"/>
              <a:t> </a:t>
            </a:r>
            <a:r>
              <a:rPr lang="ru-RU" dirty="0" smtClean="0"/>
              <a:t>Его пессимизм в отношении готовности людей к насилию может быть объяснен желанием историка предупредить</a:t>
            </a:r>
            <a:r>
              <a:rPr lang="de-DE" dirty="0" smtClean="0"/>
              <a:t>: </a:t>
            </a:r>
            <a:r>
              <a:rPr lang="ru-RU" dirty="0" smtClean="0"/>
              <a:t>отсутствие насилия есть общечеловеческая ценность, которую необходимо ежечасно беречь. Перечислены катастрофы человеческой истории: битвы</a:t>
            </a:r>
            <a:r>
              <a:rPr lang="de-DE" dirty="0" smtClean="0"/>
              <a:t>, </a:t>
            </a:r>
            <a:r>
              <a:rPr lang="ru-RU" dirty="0" smtClean="0"/>
              <a:t>войны</a:t>
            </a:r>
            <a:r>
              <a:rPr lang="de-DE" dirty="0" smtClean="0"/>
              <a:t>, </a:t>
            </a:r>
            <a:r>
              <a:rPr lang="ru-RU" dirty="0" smtClean="0"/>
              <a:t>самоубийства</a:t>
            </a:r>
            <a:r>
              <a:rPr lang="de-DE" dirty="0" smtClean="0"/>
              <a:t>, </a:t>
            </a:r>
            <a:r>
              <a:rPr lang="ru-RU" dirty="0" smtClean="0"/>
              <a:t>Гитлер</a:t>
            </a:r>
            <a:r>
              <a:rPr lang="de-DE" dirty="0" smtClean="0"/>
              <a:t>, </a:t>
            </a:r>
            <a:r>
              <a:rPr lang="de-DE" dirty="0"/>
              <a:t>Mao, </a:t>
            </a:r>
            <a:r>
              <a:rPr lang="ru-RU" dirty="0" smtClean="0"/>
              <a:t>Сталин</a:t>
            </a:r>
            <a:r>
              <a:rPr lang="de-DE" dirty="0" smtClean="0"/>
              <a:t>, </a:t>
            </a:r>
            <a:r>
              <a:rPr lang="ru-RU" dirty="0" smtClean="0"/>
              <a:t>Пол Пот</a:t>
            </a:r>
            <a:r>
              <a:rPr lang="de-DE" dirty="0" smtClean="0"/>
              <a:t>, </a:t>
            </a:r>
            <a:r>
              <a:rPr lang="ru-RU" dirty="0" smtClean="0"/>
              <a:t>Югославия</a:t>
            </a:r>
            <a:r>
              <a:rPr lang="de-DE" dirty="0" smtClean="0"/>
              <a:t>, </a:t>
            </a:r>
            <a:r>
              <a:rPr lang="ru-RU" dirty="0" smtClean="0"/>
              <a:t>Руанда</a:t>
            </a:r>
            <a:r>
              <a:rPr lang="de-DE" dirty="0" smtClean="0"/>
              <a:t>, </a:t>
            </a:r>
            <a:r>
              <a:rPr lang="ru-RU" dirty="0" smtClean="0"/>
              <a:t>Сирия</a:t>
            </a:r>
            <a:r>
              <a:rPr lang="de-DE" dirty="0" smtClean="0"/>
              <a:t>. </a:t>
            </a:r>
            <a:r>
              <a:rPr lang="ru-RU" dirty="0" smtClean="0"/>
              <a:t>Автор лишает читателя последней надежды</a:t>
            </a:r>
            <a:r>
              <a:rPr lang="de-DE" dirty="0" smtClean="0"/>
              <a:t>, </a:t>
            </a:r>
            <a:r>
              <a:rPr lang="ru-RU" dirty="0" smtClean="0"/>
              <a:t>что только лишь воспитание и условия делают насилие возможным, и что, соответственно, это только вопрос контроля. В спокойном, порой не терпящим возражений тоне, автор разрушает все «причинно-следственные связи» и открывает читателю «невидимые пространства» насилия</a:t>
            </a:r>
            <a:r>
              <a:rPr lang="de-DE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9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Готовятся к печати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err="1"/>
              <a:t>Йорг</a:t>
            </a:r>
            <a:r>
              <a:rPr lang="ru-RU" sz="3200" dirty="0"/>
              <a:t> </a:t>
            </a:r>
            <a:r>
              <a:rPr lang="ru-RU" sz="3200" dirty="0" err="1" smtClean="0"/>
              <a:t>Баберовский</a:t>
            </a:r>
            <a:r>
              <a:rPr lang="de-DE" sz="3200" dirty="0" smtClean="0"/>
              <a:t>. </a:t>
            </a:r>
            <a:r>
              <a:rPr lang="ru-RU" sz="3200" dirty="0" smtClean="0"/>
              <a:t>Выжить в катастрофе</a:t>
            </a:r>
            <a:r>
              <a:rPr lang="de-DE" sz="3200" dirty="0" smtClean="0"/>
              <a:t>. </a:t>
            </a:r>
            <a:r>
              <a:rPr lang="ru-RU" sz="3200" dirty="0" smtClean="0"/>
              <a:t>Русская революция </a:t>
            </a:r>
            <a:r>
              <a:rPr lang="de-DE" sz="3200" dirty="0" smtClean="0"/>
              <a:t>1914-1924.</a:t>
            </a:r>
            <a:endParaRPr lang="ru-RU" sz="3200" dirty="0" smtClean="0"/>
          </a:p>
          <a:p>
            <a:r>
              <a:rPr lang="ru-RU" sz="3200" dirty="0" err="1"/>
              <a:t>Йорг</a:t>
            </a:r>
            <a:r>
              <a:rPr lang="ru-RU" sz="3200" dirty="0"/>
              <a:t> </a:t>
            </a:r>
            <a:r>
              <a:rPr lang="ru-RU" sz="3200" dirty="0" err="1"/>
              <a:t>Баберовский</a:t>
            </a:r>
            <a:r>
              <a:rPr lang="de-DE" sz="3200" dirty="0"/>
              <a:t>. </a:t>
            </a:r>
            <a:r>
              <a:rPr lang="ru-RU" sz="3200" dirty="0" smtClean="0"/>
              <a:t>Сталин</a:t>
            </a:r>
            <a:r>
              <a:rPr lang="de-DE" sz="3200" dirty="0" smtClean="0"/>
              <a:t>. </a:t>
            </a:r>
            <a:r>
              <a:rPr lang="ru-RU" sz="3200" dirty="0" smtClean="0"/>
              <a:t>Карьера одного уголовника</a:t>
            </a:r>
            <a:r>
              <a:rPr lang="de-DE" sz="3200" dirty="0" smtClean="0"/>
              <a:t>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6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Айгуль</a:t>
            </a:r>
            <a:r>
              <a:rPr lang="ru-RU" b="1" dirty="0" smtClean="0"/>
              <a:t> </a:t>
            </a:r>
            <a:r>
              <a:rPr lang="ru-RU" b="1" dirty="0" err="1" smtClean="0"/>
              <a:t>Аширова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>Сталинизм и культ Сталина в Центральной Азии. Туркменистан 1924-1953 (2011)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22" y="2016124"/>
            <a:ext cx="2934311" cy="4094389"/>
          </a:xfrm>
        </p:spPr>
      </p:pic>
      <p:sp>
        <p:nvSpPr>
          <p:cNvPr id="5" name="TextBox 4"/>
          <p:cNvSpPr txBox="1"/>
          <p:nvPr/>
        </p:nvSpPr>
        <p:spPr>
          <a:xfrm>
            <a:off x="3949431" y="1959429"/>
            <a:ext cx="82425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восстановленной большевиками </a:t>
            </a:r>
            <a:r>
              <a:rPr lang="ru-RU" dirty="0" smtClean="0"/>
              <a:t>под </a:t>
            </a:r>
            <a:r>
              <a:rPr lang="ru-RU" dirty="0"/>
              <a:t>руководством Сталина </a:t>
            </a:r>
            <a:r>
              <a:rPr lang="ru-RU" dirty="0" smtClean="0"/>
              <a:t>империи был создан режим бюрократически-авторитарного централизма</a:t>
            </a:r>
            <a:r>
              <a:rPr lang="de-DE" dirty="0" smtClean="0"/>
              <a:t>, </a:t>
            </a:r>
            <a:r>
              <a:rPr lang="ru-RU" dirty="0" smtClean="0"/>
              <a:t>составлявший природу советской системы включая и постсоветский режим 1990-х годов. Сегодняшний национализм в бывших союзных республиках СССР в Средней Азии берет свое начало в национальной политике </a:t>
            </a:r>
            <a:r>
              <a:rPr lang="de-DE" dirty="0" smtClean="0"/>
              <a:t>1920</a:t>
            </a:r>
            <a:r>
              <a:rPr lang="ru-RU" dirty="0" smtClean="0"/>
              <a:t>-х годов</a:t>
            </a:r>
            <a:r>
              <a:rPr lang="de-DE" dirty="0" smtClean="0"/>
              <a:t>. </a:t>
            </a:r>
            <a:r>
              <a:rPr lang="ru-RU" dirty="0" smtClean="0"/>
              <a:t>Данная монография показывает на примере Туркменистана</a:t>
            </a:r>
            <a:r>
              <a:rPr lang="de-DE" dirty="0" smtClean="0"/>
              <a:t>, </a:t>
            </a:r>
            <a:r>
              <a:rPr lang="ru-RU" dirty="0" smtClean="0"/>
              <a:t>какое глубокое влияние оказал Сталинизм на возникновение среднеазиатских </a:t>
            </a:r>
            <a:r>
              <a:rPr lang="ru-RU" dirty="0" err="1" smtClean="0"/>
              <a:t>прото</a:t>
            </a:r>
            <a:r>
              <a:rPr lang="ru-RU" dirty="0" smtClean="0"/>
              <a:t>-государств, а также на формирование национальных ценностей и эмоций среди мусульманского населения Средней Азии между 1</a:t>
            </a:r>
            <a:r>
              <a:rPr lang="de-DE" dirty="0" smtClean="0"/>
              <a:t>924 </a:t>
            </a:r>
            <a:r>
              <a:rPr lang="ru-RU" dirty="0" smtClean="0"/>
              <a:t>и</a:t>
            </a:r>
            <a:r>
              <a:rPr lang="de-DE" dirty="0" smtClean="0"/>
              <a:t> </a:t>
            </a:r>
            <a:r>
              <a:rPr lang="de-DE" dirty="0"/>
              <a:t>1953 </a:t>
            </a:r>
            <a:r>
              <a:rPr lang="ru-RU" dirty="0" smtClean="0"/>
              <a:t>годами</a:t>
            </a:r>
            <a:r>
              <a:rPr lang="de-DE" dirty="0" smtClean="0"/>
              <a:t>. </a:t>
            </a:r>
            <a:r>
              <a:rPr lang="ru-RU" dirty="0" smtClean="0"/>
              <a:t>Анализируется, как в этих республиках практиковалась сталинская экономическая и общественная система. В центре внимания находится до сих пор мало изученная проблема генезиса культа Сталина как исторического, политического, социального и культурного феномена в мусульманских регионах СССР.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4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Кристиан</a:t>
            </a:r>
            <a:r>
              <a:rPr lang="ru-RU" b="1" dirty="0"/>
              <a:t> </a:t>
            </a:r>
            <a:r>
              <a:rPr lang="ru-RU" b="1" dirty="0" err="1"/>
              <a:t>Тайхманн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Власть беспорядка. Сталинизм в Центральной Азии 1920-1950 (2016)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" y="1996670"/>
            <a:ext cx="3187827" cy="4831552"/>
          </a:xfrm>
        </p:spPr>
      </p:pic>
      <p:sp>
        <p:nvSpPr>
          <p:cNvPr id="6" name="TextBox 5"/>
          <p:cNvSpPr txBox="1"/>
          <p:nvPr/>
        </p:nvSpPr>
        <p:spPr>
          <a:xfrm>
            <a:off x="3463048" y="1853754"/>
            <a:ext cx="85711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Ни в одной стране мира в </a:t>
            </a:r>
            <a:r>
              <a:rPr lang="de-DE" dirty="0" smtClean="0"/>
              <a:t>XX </a:t>
            </a:r>
            <a:r>
              <a:rPr lang="ru-RU" dirty="0" smtClean="0"/>
              <a:t>веке не уделялось столь пристального внимания искусственному орошению как средству распространения государственной власти как в Советском Союзе</a:t>
            </a:r>
            <a:r>
              <a:rPr lang="de-DE" dirty="0" smtClean="0"/>
              <a:t>. </a:t>
            </a:r>
            <a:r>
              <a:rPr lang="ru-RU" dirty="0" smtClean="0"/>
              <a:t>Строительство каналов и плотин изменило повсюду жизнь люде при социализме</a:t>
            </a:r>
            <a:r>
              <a:rPr lang="de-DE" dirty="0" smtClean="0"/>
              <a:t>, </a:t>
            </a:r>
            <a:r>
              <a:rPr lang="ru-RU" dirty="0" smtClean="0"/>
              <a:t>их экономические возможности и обращение с природой</a:t>
            </a:r>
            <a:r>
              <a:rPr lang="de-DE" dirty="0" smtClean="0"/>
              <a:t>.</a:t>
            </a:r>
            <a:r>
              <a:rPr lang="ru-RU" dirty="0" smtClean="0"/>
              <a:t> Советские программы мелиорации инициируются в начале </a:t>
            </a:r>
            <a:r>
              <a:rPr lang="de-DE" dirty="0" smtClean="0"/>
              <a:t>1920</a:t>
            </a:r>
            <a:r>
              <a:rPr lang="ru-RU" dirty="0" smtClean="0"/>
              <a:t>-х годов в рамках ленинского плана электрификации ГОЭЛРО</a:t>
            </a:r>
            <a:r>
              <a:rPr lang="de-DE" dirty="0" smtClean="0"/>
              <a:t>. </a:t>
            </a:r>
            <a:r>
              <a:rPr lang="ru-RU" dirty="0" smtClean="0"/>
              <a:t>Важной частью этого плана стал сталинский план по достижению независимости СССР от хлопкового сырья. Для этого необходимо было провести новые государственные границы и создание новых институтов</a:t>
            </a:r>
            <a:r>
              <a:rPr lang="de-DE" dirty="0" smtClean="0"/>
              <a:t>, </a:t>
            </a:r>
            <a:r>
              <a:rPr lang="ru-RU" dirty="0" smtClean="0"/>
              <a:t>а также массовая мобилизация населения и прежде всего технические знания</a:t>
            </a:r>
            <a:r>
              <a:rPr lang="de-DE" dirty="0" smtClean="0"/>
              <a:t>. </a:t>
            </a:r>
            <a:r>
              <a:rPr lang="ru-RU" dirty="0" smtClean="0"/>
              <a:t>В Советском Союзе Сталина возникновение государств основывалось не только на организации новых отношений – намного сильнее их руководящим принципом было </a:t>
            </a:r>
            <a:r>
              <a:rPr lang="ru-RU" i="1" dirty="0" smtClean="0"/>
              <a:t>создание беспорядка</a:t>
            </a:r>
            <a:r>
              <a:rPr lang="de-DE" dirty="0" smtClean="0"/>
              <a:t>. </a:t>
            </a:r>
            <a:r>
              <a:rPr lang="ru-RU" dirty="0" smtClean="0"/>
              <a:t>Кроме того повседневные произвол, террор и хаос наносили сильные ограничения на какое-либо долгосрочное планирование или горизонт ожидания</a:t>
            </a:r>
            <a:r>
              <a:rPr lang="de-DE" dirty="0" smtClean="0"/>
              <a:t>. </a:t>
            </a:r>
            <a:r>
              <a:rPr lang="ru-RU" dirty="0" smtClean="0"/>
              <a:t>Одновременно с этим именно это обстоятельство служило наибольшим препятствием для государственного строительства. Власть беспорядка обеспечивала пробивную силу государства, но и его главную слабость.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Рихард </a:t>
            </a:r>
            <a:r>
              <a:rPr lang="ru-RU" b="1" dirty="0" err="1" smtClean="0"/>
              <a:t>Бухнер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Террор и идеология</a:t>
            </a:r>
            <a:r>
              <a:rPr lang="de-DE" dirty="0" smtClean="0"/>
              <a:t>: </a:t>
            </a:r>
            <a:r>
              <a:rPr lang="ru-RU" dirty="0" smtClean="0"/>
              <a:t>об эскалации насилия при Ленинизме и Сталинизме</a:t>
            </a:r>
            <a:r>
              <a:rPr lang="de-DE" dirty="0" smtClean="0"/>
              <a:t> </a:t>
            </a:r>
            <a:r>
              <a:rPr lang="de-DE" dirty="0"/>
              <a:t>(1905 </a:t>
            </a:r>
            <a:r>
              <a:rPr lang="ru-RU" dirty="0" smtClean="0"/>
              <a:t>–</a:t>
            </a:r>
            <a:r>
              <a:rPr lang="de-DE" dirty="0" smtClean="0"/>
              <a:t> 1937/1941) </a:t>
            </a:r>
            <a:r>
              <a:rPr lang="ru-RU" dirty="0" smtClean="0"/>
              <a:t>(</a:t>
            </a:r>
            <a:r>
              <a:rPr lang="de-DE" dirty="0" smtClean="0"/>
              <a:t>2011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3" y="2016124"/>
            <a:ext cx="2900860" cy="4097261"/>
          </a:xfrm>
        </p:spPr>
      </p:pic>
      <p:sp>
        <p:nvSpPr>
          <p:cNvPr id="5" name="Прямоугольник 4"/>
          <p:cNvSpPr/>
          <p:nvPr/>
        </p:nvSpPr>
        <p:spPr>
          <a:xfrm>
            <a:off x="4671603" y="2016125"/>
            <a:ext cx="7719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«Всемирная история понимается здесь как история снизу – история жертв»</a:t>
            </a:r>
            <a:r>
              <a:rPr lang="de-DE" dirty="0" smtClean="0"/>
              <a:t> (</a:t>
            </a:r>
            <a:r>
              <a:rPr lang="ru-RU" dirty="0" smtClean="0"/>
              <a:t>с</a:t>
            </a:r>
            <a:r>
              <a:rPr lang="de-DE" dirty="0" smtClean="0"/>
              <a:t>.</a:t>
            </a:r>
            <a:r>
              <a:rPr lang="de-DE" dirty="0"/>
              <a:t> 23). </a:t>
            </a:r>
            <a:r>
              <a:rPr lang="ru-RU" dirty="0" smtClean="0"/>
              <a:t>Именно поэтому остаются вне поля научных исследований все те, благодаря которым сталинская система могла функционировать и за счет которых многие миллионы получили свое образование и смогли сделать блестящие карьеры. Автор несомненно имел полное право сделать заключение, что достижение этих целей могло сопровождаться гораздо меньшими людскими жертвами и потерями.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5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err="1"/>
              <a:t>Штефан</a:t>
            </a:r>
            <a:r>
              <a:rPr lang="ru-RU" sz="2900" b="1" dirty="0"/>
              <a:t> </a:t>
            </a:r>
            <a:r>
              <a:rPr lang="ru-RU" sz="2900" b="1" dirty="0" err="1"/>
              <a:t>Кройцбергер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Сталин: Властный политик и идеолог</a:t>
            </a:r>
            <a:r>
              <a:rPr lang="de-DE" dirty="0" smtClean="0"/>
              <a:t> </a:t>
            </a:r>
            <a:r>
              <a:rPr lang="ru-RU" dirty="0" smtClean="0"/>
              <a:t>(</a:t>
            </a:r>
            <a:r>
              <a:rPr lang="de-DE" dirty="0" smtClean="0"/>
              <a:t>2009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18" y="2044699"/>
            <a:ext cx="3947885" cy="3947885"/>
          </a:xfrm>
        </p:spPr>
      </p:pic>
      <p:sp>
        <p:nvSpPr>
          <p:cNvPr id="5" name="TextBox 4"/>
          <p:cNvSpPr txBox="1"/>
          <p:nvPr/>
        </p:nvSpPr>
        <p:spPr>
          <a:xfrm>
            <a:off x="4261757" y="1960295"/>
            <a:ext cx="77125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Многие книги о Сталине страдают, как правило, одним из двух недостатков: или в них говорится о </a:t>
            </a:r>
            <a:r>
              <a:rPr lang="ru-RU" i="1" dirty="0" smtClean="0"/>
              <a:t>жестоком диктаторе, полоном ненависти</a:t>
            </a:r>
            <a:r>
              <a:rPr lang="ru-RU" dirty="0" smtClean="0"/>
              <a:t>  или </a:t>
            </a:r>
            <a:r>
              <a:rPr lang="ru-RU" i="1" dirty="0" smtClean="0"/>
              <a:t>оправдывается его власть</a:t>
            </a:r>
            <a:r>
              <a:rPr lang="ru-RU" dirty="0" smtClean="0"/>
              <a:t>. </a:t>
            </a:r>
            <a:r>
              <a:rPr lang="ru-RU" dirty="0" err="1" smtClean="0"/>
              <a:t>Кройцбергер</a:t>
            </a:r>
            <a:r>
              <a:rPr lang="ru-RU" dirty="0" smtClean="0"/>
              <a:t> избегает этих клише</a:t>
            </a:r>
            <a:r>
              <a:rPr lang="de-DE" dirty="0" smtClean="0"/>
              <a:t>. </a:t>
            </a:r>
            <a:r>
              <a:rPr lang="ru-RU" dirty="0" smtClean="0"/>
              <a:t>Фигура Сталина актуальна как никогда. Он символизирует появление СССР как супердержавы</a:t>
            </a:r>
            <a:r>
              <a:rPr lang="de-DE" dirty="0" smtClean="0"/>
              <a:t>, </a:t>
            </a:r>
            <a:r>
              <a:rPr lang="ru-RU" dirty="0" smtClean="0"/>
              <a:t>статус которой московское руководство снова старается вернуть</a:t>
            </a:r>
            <a:r>
              <a:rPr lang="de-DE" dirty="0" smtClean="0"/>
              <a:t>. </a:t>
            </a:r>
            <a:r>
              <a:rPr lang="ru-RU" dirty="0" smtClean="0"/>
              <a:t>Об этом говорят по мнению автора такие факты как</a:t>
            </a:r>
            <a:r>
              <a:rPr lang="de-DE" dirty="0" smtClean="0"/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Конфликт России и Грузии на Кавказе</a:t>
            </a:r>
            <a:endParaRPr lang="de-DE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Удивительный Ренессанс советского диктатора в сегодняшнем государстве Медведева и Путина</a:t>
            </a:r>
            <a:r>
              <a:rPr lang="de-DE" dirty="0" smtClean="0"/>
              <a:t>. </a:t>
            </a:r>
            <a:r>
              <a:rPr lang="ru-RU" dirty="0" smtClean="0"/>
              <a:t>Его фигура </a:t>
            </a:r>
            <a:r>
              <a:rPr lang="ru-RU" dirty="0" err="1" smtClean="0"/>
              <a:t>стилизируется</a:t>
            </a:r>
            <a:r>
              <a:rPr lang="ru-RU" dirty="0" smtClean="0"/>
              <a:t> как выдающегося модернизатора</a:t>
            </a:r>
            <a:r>
              <a:rPr lang="de-DE" dirty="0" smtClean="0"/>
              <a:t>, </a:t>
            </a:r>
            <a:r>
              <a:rPr lang="ru-RU" dirty="0" smtClean="0"/>
              <a:t>не называя при этом огромные жертвы во время осуществления его проекта индустриализации </a:t>
            </a:r>
            <a:r>
              <a:rPr lang="de-DE" dirty="0" smtClean="0"/>
              <a:t>1930</a:t>
            </a:r>
            <a:r>
              <a:rPr lang="ru-RU" dirty="0" smtClean="0"/>
              <a:t>-х годов</a:t>
            </a:r>
            <a:r>
              <a:rPr lang="de-DE" dirty="0" smtClean="0"/>
              <a:t>. </a:t>
            </a:r>
            <a:r>
              <a:rPr lang="ru-RU" dirty="0" smtClean="0"/>
              <a:t>Показана роль советского диктатора как во внешней, так и во внутренней политике, а также идеология Сталинизма</a:t>
            </a:r>
            <a:r>
              <a:rPr lang="de-DE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5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Вольфганг </a:t>
            </a:r>
            <a:r>
              <a:rPr lang="ru-RU" b="1" dirty="0" err="1"/>
              <a:t>Гайер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Восприятия террора</a:t>
            </a:r>
            <a:r>
              <a:rPr lang="de-DE" dirty="0" smtClean="0"/>
              <a:t>: </a:t>
            </a:r>
            <a:r>
              <a:rPr lang="ru-RU" dirty="0" smtClean="0"/>
              <a:t>сообщения из Советской России и Советского Союза </a:t>
            </a:r>
            <a:r>
              <a:rPr lang="de-DE" dirty="0" smtClean="0"/>
              <a:t>1918 </a:t>
            </a:r>
            <a:r>
              <a:rPr lang="de-DE" dirty="0"/>
              <a:t>– </a:t>
            </a:r>
            <a:r>
              <a:rPr lang="de-DE" dirty="0" smtClean="0"/>
              <a:t>1938 </a:t>
            </a:r>
            <a:r>
              <a:rPr lang="ru-RU" dirty="0" smtClean="0"/>
              <a:t>(</a:t>
            </a:r>
            <a:r>
              <a:rPr lang="de-DE" dirty="0" smtClean="0"/>
              <a:t>2009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70" y="2083593"/>
            <a:ext cx="2790578" cy="3996383"/>
          </a:xfrm>
        </p:spPr>
      </p:pic>
      <p:sp>
        <p:nvSpPr>
          <p:cNvPr id="5" name="TextBox 4"/>
          <p:cNvSpPr txBox="1"/>
          <p:nvPr/>
        </p:nvSpPr>
        <p:spPr>
          <a:xfrm>
            <a:off x="4519446" y="2083593"/>
            <a:ext cx="76725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исследовании показано сознательное затушевывание или отрицание из убеждения в свою правоту коммунистического террора в советском государстве в особенности со стороны западных интеллектуалов</a:t>
            </a:r>
            <a:r>
              <a:rPr lang="de-DE" dirty="0" smtClean="0"/>
              <a:t>, </a:t>
            </a:r>
            <a:r>
              <a:rPr lang="ru-RU" dirty="0" smtClean="0"/>
              <a:t>посетивших СССР до </a:t>
            </a:r>
            <a:r>
              <a:rPr lang="de-DE" dirty="0" smtClean="0"/>
              <a:t>1938 </a:t>
            </a:r>
            <a:r>
              <a:rPr lang="ru-RU" dirty="0" smtClean="0"/>
              <a:t>года.</a:t>
            </a:r>
            <a:r>
              <a:rPr lang="de-DE" dirty="0" smtClean="0"/>
              <a:t> </a:t>
            </a:r>
            <a:r>
              <a:rPr lang="ru-RU" dirty="0" smtClean="0"/>
              <a:t>Также и позже, вплоть до падения Советского Союза, многие из них восхваляли в гротескных тонах культ личности Сталина</a:t>
            </a:r>
            <a:r>
              <a:rPr lang="de-DE" dirty="0" smtClean="0"/>
              <a:t>. </a:t>
            </a:r>
            <a:r>
              <a:rPr lang="ru-RU" dirty="0" err="1" smtClean="0"/>
              <a:t>Гайер</a:t>
            </a:r>
            <a:r>
              <a:rPr lang="ru-RU" dirty="0" smtClean="0"/>
              <a:t> описывает этот феномен как «убожество интеллектуалов».</a:t>
            </a:r>
            <a:r>
              <a:rPr lang="de-DE" dirty="0" smtClean="0"/>
              <a:t> </a:t>
            </a:r>
            <a:r>
              <a:rPr lang="ru-RU" dirty="0" smtClean="0"/>
              <a:t>Ли</a:t>
            </a:r>
            <a:r>
              <a:rPr lang="ru-RU" dirty="0"/>
              <a:t>ш</a:t>
            </a:r>
            <a:r>
              <a:rPr lang="ru-RU" dirty="0" smtClean="0"/>
              <a:t>ь немногие из них признали террор и осудили его</a:t>
            </a:r>
            <a:r>
              <a:rPr lang="de-DE" dirty="0" smtClean="0"/>
              <a:t>, </a:t>
            </a:r>
            <a:r>
              <a:rPr lang="ru-RU" dirty="0" smtClean="0"/>
              <a:t>отчасти с большим запозданием</a:t>
            </a:r>
            <a:r>
              <a:rPr lang="de-DE" dirty="0" smtClean="0"/>
              <a:t>: </a:t>
            </a:r>
            <a:r>
              <a:rPr lang="ru-RU" dirty="0" smtClean="0"/>
              <a:t>Артур </a:t>
            </a:r>
            <a:r>
              <a:rPr lang="ru-RU" dirty="0" err="1" smtClean="0"/>
              <a:t>Кёстлер</a:t>
            </a:r>
            <a:r>
              <a:rPr lang="de-DE" dirty="0" smtClean="0"/>
              <a:t>, </a:t>
            </a:r>
            <a:r>
              <a:rPr lang="ru-RU" dirty="0" smtClean="0"/>
              <a:t>Мане </a:t>
            </a:r>
            <a:r>
              <a:rPr lang="ru-RU" dirty="0" err="1" smtClean="0"/>
              <a:t>Спербер</a:t>
            </a:r>
            <a:r>
              <a:rPr lang="de-DE" dirty="0" smtClean="0"/>
              <a:t>, </a:t>
            </a:r>
            <a:r>
              <a:rPr lang="ru-RU" dirty="0" smtClean="0"/>
              <a:t>Андре Жид</a:t>
            </a:r>
            <a:r>
              <a:rPr lang="de-DE" dirty="0" smtClean="0"/>
              <a:t>, </a:t>
            </a:r>
            <a:r>
              <a:rPr lang="ru-RU" dirty="0" smtClean="0"/>
              <a:t>а также загадка Клауса </a:t>
            </a:r>
            <a:r>
              <a:rPr lang="ru-RU" dirty="0" err="1" smtClean="0"/>
              <a:t>Менерта</a:t>
            </a:r>
            <a:r>
              <a:rPr lang="de-DE" dirty="0" smtClean="0"/>
              <a:t>. </a:t>
            </a:r>
            <a:r>
              <a:rPr lang="ru-RU" dirty="0" smtClean="0"/>
              <a:t>Их противоположность – легион известных почитателей и апологетов советской системы и даже Сталинизма: Анри </a:t>
            </a:r>
            <a:r>
              <a:rPr lang="ru-RU" dirty="0" err="1" smtClean="0"/>
              <a:t>Барбюсс</a:t>
            </a:r>
            <a:r>
              <a:rPr lang="de-DE" dirty="0" smtClean="0"/>
              <a:t>,</a:t>
            </a:r>
            <a:r>
              <a:rPr lang="ru-RU" dirty="0" smtClean="0"/>
              <a:t> Герберт Уэллс</a:t>
            </a:r>
            <a:r>
              <a:rPr lang="de-DE" dirty="0" smtClean="0"/>
              <a:t>, </a:t>
            </a:r>
            <a:r>
              <a:rPr lang="ru-RU" dirty="0" err="1" smtClean="0"/>
              <a:t>Дродж</a:t>
            </a:r>
            <a:r>
              <a:rPr lang="ru-RU" dirty="0" smtClean="0"/>
              <a:t> Бернард Шоу</a:t>
            </a:r>
            <a:r>
              <a:rPr lang="de-DE" dirty="0" smtClean="0"/>
              <a:t>, </a:t>
            </a:r>
            <a:r>
              <a:rPr lang="ru-RU" dirty="0" smtClean="0"/>
              <a:t>Бертольд Брехт</a:t>
            </a:r>
            <a:r>
              <a:rPr lang="de-DE" dirty="0" smtClean="0"/>
              <a:t>, </a:t>
            </a:r>
            <a:r>
              <a:rPr lang="ru-RU" dirty="0" smtClean="0"/>
              <a:t>Лион Фейхтвангер</a:t>
            </a:r>
            <a:r>
              <a:rPr lang="de-DE" dirty="0" smtClean="0"/>
              <a:t>, </a:t>
            </a:r>
            <a:r>
              <a:rPr lang="ru-RU" dirty="0" err="1" smtClean="0"/>
              <a:t>Ромэн</a:t>
            </a:r>
            <a:r>
              <a:rPr lang="ru-RU" dirty="0" smtClean="0"/>
              <a:t> Роллан и Бернард </a:t>
            </a:r>
            <a:r>
              <a:rPr lang="ru-RU" dirty="0" err="1" smtClean="0"/>
              <a:t>Пэрс</a:t>
            </a:r>
            <a:r>
              <a:rPr lang="de-DE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6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279226"/>
            <a:ext cx="9520158" cy="1049235"/>
          </a:xfrm>
        </p:spPr>
        <p:txBody>
          <a:bodyPr/>
          <a:lstStyle/>
          <a:p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Обобщающие публикации</a:t>
            </a:r>
          </a:p>
          <a:p>
            <a:r>
              <a:rPr lang="ru-RU" sz="2800" dirty="0" smtClean="0"/>
              <a:t>Насилие и террор</a:t>
            </a:r>
          </a:p>
          <a:p>
            <a:r>
              <a:rPr lang="ru-RU" sz="2800" dirty="0" smtClean="0"/>
              <a:t>Социальное конструирование реальности: наука, культура, искусство, архитектура</a:t>
            </a:r>
          </a:p>
          <a:p>
            <a:r>
              <a:rPr lang="ru-RU" sz="2800" dirty="0" smtClean="0"/>
              <a:t>Повседневность</a:t>
            </a:r>
          </a:p>
        </p:txBody>
      </p:sp>
    </p:spTree>
    <p:extLst>
      <p:ext uri="{BB962C8B-B14F-4D97-AF65-F5344CB8AC3E}">
        <p14:creationId xmlns:p14="http://schemas.microsoft.com/office/powerpoint/2010/main" val="418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729568"/>
            <a:ext cx="9520158" cy="1049235"/>
          </a:xfrm>
        </p:spPr>
        <p:txBody>
          <a:bodyPr/>
          <a:lstStyle/>
          <a:p>
            <a:r>
              <a:rPr lang="ru-RU" sz="2900" b="1" dirty="0"/>
              <a:t>Владислав </a:t>
            </a:r>
            <a:r>
              <a:rPr lang="ru-RU" sz="2900" b="1" dirty="0" err="1"/>
              <a:t>Хеделер</a:t>
            </a:r>
            <a:r>
              <a:rPr lang="de-DE" sz="2900" b="1" dirty="0"/>
              <a:t> </a:t>
            </a:r>
            <a:r>
              <a:rPr lang="de-DE" dirty="0" smtClean="0"/>
              <a:t>(1997, 2002)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27" y="2015732"/>
            <a:ext cx="2444230" cy="41307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67" y="1934330"/>
            <a:ext cx="2857500" cy="4191000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4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10127652" cy="1331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Владислав </a:t>
            </a:r>
            <a:r>
              <a:rPr lang="ru-RU" b="1" dirty="0" err="1" smtClean="0"/>
              <a:t>Хеделер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Иосиф </a:t>
            </a:r>
            <a:r>
              <a:rPr lang="ru-RU" dirty="0"/>
              <a:t>Сталин (</a:t>
            </a:r>
            <a:r>
              <a:rPr lang="de-DE" dirty="0"/>
              <a:t>2011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Ленин или: революция против капитала (</a:t>
            </a:r>
            <a:r>
              <a:rPr lang="de-DE" dirty="0" smtClean="0"/>
              <a:t>2013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Николай Бухарин: трагический оппонент Сталина (2015)</a:t>
            </a: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77" y="2303902"/>
            <a:ext cx="2415491" cy="3832845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75" y="2136247"/>
            <a:ext cx="2514600" cy="4000500"/>
          </a:xfrm>
          <a:prstGeom prst="rect">
            <a:avLst/>
          </a:prstGeom>
        </p:spPr>
      </p:pic>
      <p:pic>
        <p:nvPicPr>
          <p:cNvPr id="20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81" y="2507403"/>
            <a:ext cx="2286486" cy="36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900" b="1" dirty="0"/>
              <a:t>Хайнц-Дитрих Лёве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Сталин: расходившийся революционер (т. 1-2, </a:t>
            </a:r>
            <a:r>
              <a:rPr lang="de-DE" dirty="0" smtClean="0"/>
              <a:t>2009</a:t>
            </a:r>
            <a:r>
              <a:rPr lang="ru-RU" dirty="0" smtClean="0"/>
              <a:t>)</a:t>
            </a:r>
            <a:r>
              <a:rPr lang="de-DE" dirty="0" smtClean="0"/>
              <a:t> </a:t>
            </a:r>
            <a:endParaRPr lang="ru-RU" sz="4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23" y="1984384"/>
            <a:ext cx="2784278" cy="4118755"/>
          </a:xfrm>
        </p:spPr>
      </p:pic>
      <p:sp>
        <p:nvSpPr>
          <p:cNvPr id="7" name="TextBox 6"/>
          <p:cNvSpPr txBox="1"/>
          <p:nvPr/>
        </p:nvSpPr>
        <p:spPr>
          <a:xfrm>
            <a:off x="3853544" y="1428293"/>
            <a:ext cx="81685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Главный упор Лёве делает на Сталине как политике-практике в роли руководителя партии и государства</a:t>
            </a:r>
            <a:r>
              <a:rPr lang="de-DE" dirty="0" smtClean="0"/>
              <a:t>. </a:t>
            </a:r>
            <a:r>
              <a:rPr lang="ru-RU" dirty="0" smtClean="0"/>
              <a:t>Автор убедительно показывает</a:t>
            </a:r>
            <a:r>
              <a:rPr lang="de-DE" dirty="0" smtClean="0"/>
              <a:t>, </a:t>
            </a:r>
            <a:r>
              <a:rPr lang="ru-RU" dirty="0" smtClean="0"/>
              <a:t>как виртуозно Сталин сумел укрепить свои позиции внутри партии, когда, казалось, его авторитет окончательно упал.</a:t>
            </a:r>
            <a:r>
              <a:rPr lang="de-DE" dirty="0" smtClean="0"/>
              <a:t> </a:t>
            </a:r>
            <a:r>
              <a:rPr lang="ru-RU" dirty="0" smtClean="0"/>
              <a:t>Несмотря на отдельные успехи, например, в достижении всеобщей грамотности, Лёве дает однозначно негативную оценку сталинскому режиму</a:t>
            </a:r>
            <a:r>
              <a:rPr lang="de-DE" dirty="0" smtClean="0"/>
              <a:t>. </a:t>
            </a:r>
            <a:r>
              <a:rPr lang="ru-RU" dirty="0" smtClean="0"/>
              <a:t>Обозначенное как «чистки» уничтожение партии большевиков</a:t>
            </a:r>
            <a:r>
              <a:rPr lang="de-DE" dirty="0" smtClean="0"/>
              <a:t>, </a:t>
            </a:r>
            <a:r>
              <a:rPr lang="ru-RU" dirty="0" smtClean="0"/>
              <a:t>но не большевистской системы власти как таковой</a:t>
            </a:r>
            <a:r>
              <a:rPr lang="de-DE" dirty="0" smtClean="0"/>
              <a:t>, </a:t>
            </a:r>
            <a:r>
              <a:rPr lang="ru-RU" dirty="0" smtClean="0"/>
              <a:t>Леве оценивает не как иррациональное «опьянение кровью» Сталина и его сообщников</a:t>
            </a:r>
            <a:r>
              <a:rPr lang="de-DE" dirty="0" smtClean="0"/>
              <a:t>. </a:t>
            </a:r>
            <a:r>
              <a:rPr lang="ru-RU" dirty="0" smtClean="0"/>
              <a:t>Безграничная жестокость расстрелов не означала их бессистемность</a:t>
            </a:r>
            <a:r>
              <a:rPr lang="de-DE" dirty="0" smtClean="0"/>
              <a:t>. </a:t>
            </a:r>
            <a:r>
              <a:rPr lang="ru-RU" dirty="0" smtClean="0"/>
              <a:t>Напротив, внутрипартийные противники уничтожались целенаправленно </a:t>
            </a:r>
            <a:r>
              <a:rPr lang="de-DE" dirty="0" smtClean="0"/>
              <a:t>– </a:t>
            </a:r>
            <a:r>
              <a:rPr lang="ru-RU" dirty="0" smtClean="0"/>
              <a:t>среди них и те</a:t>
            </a:r>
            <a:r>
              <a:rPr lang="de-DE" dirty="0" smtClean="0"/>
              <a:t>, </a:t>
            </a:r>
            <a:r>
              <a:rPr lang="ru-RU" dirty="0" smtClean="0"/>
              <a:t>кто стоял еще в традиции дореволюционного российского рабочего движения. Однако для большой части партийного аппарата и рядовых членов партии массовые репрессии</a:t>
            </a:r>
            <a:r>
              <a:rPr lang="de-DE" dirty="0" smtClean="0"/>
              <a:t> </a:t>
            </a:r>
            <a:r>
              <a:rPr lang="ru-RU" dirty="0" smtClean="0"/>
              <a:t>были шансом в карьере. Для многих это был своеобразный социальный лифт, с помощью которого делались головокружительные карьеры внутри партийной номенклатуры</a:t>
            </a:r>
            <a:r>
              <a:rPr lang="de-DE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4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Рихард </a:t>
            </a:r>
            <a:r>
              <a:rPr lang="ru-RU" b="1" dirty="0" err="1"/>
              <a:t>Бухнер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>Смертельные враги – сообщники – разжигатели войны</a:t>
            </a:r>
            <a:r>
              <a:rPr lang="de-DE" dirty="0"/>
              <a:t>: </a:t>
            </a:r>
            <a:r>
              <a:rPr lang="ru-RU" dirty="0" smtClean="0"/>
              <a:t>пакт Гитлера-Сталина и его последствия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de-DE" dirty="0" smtClean="0"/>
              <a:t>2009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11" y="2016124"/>
            <a:ext cx="2931993" cy="4134111"/>
          </a:xfrm>
        </p:spPr>
      </p:pic>
      <p:sp>
        <p:nvSpPr>
          <p:cNvPr id="5" name="TextBox 4"/>
          <p:cNvSpPr txBox="1"/>
          <p:nvPr/>
        </p:nvSpPr>
        <p:spPr>
          <a:xfrm>
            <a:off x="4630057" y="2016124"/>
            <a:ext cx="74458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Ясная оценка ответственности коммунизма и национал-социализма за развязывание Второй Мировой войны</a:t>
            </a:r>
            <a:r>
              <a:rPr lang="de-DE" dirty="0" smtClean="0"/>
              <a:t>, </a:t>
            </a:r>
            <a:r>
              <a:rPr lang="ru-RU" dirty="0" smtClean="0"/>
              <a:t>геноцид</a:t>
            </a:r>
            <a:r>
              <a:rPr lang="de-DE" dirty="0" smtClean="0"/>
              <a:t>, </a:t>
            </a:r>
            <a:r>
              <a:rPr lang="ru-RU" dirty="0" smtClean="0"/>
              <a:t>Холокост и «холодную войну».</a:t>
            </a:r>
            <a:r>
              <a:rPr lang="de-DE" dirty="0" smtClean="0"/>
              <a:t> </a:t>
            </a:r>
            <a:r>
              <a:rPr lang="ru-RU" dirty="0"/>
              <a:t>Автор </a:t>
            </a:r>
            <a:r>
              <a:rPr lang="ru-RU" dirty="0" smtClean="0"/>
              <a:t>совершенно справедливо требует написать, </a:t>
            </a:r>
            <a:r>
              <a:rPr lang="ru-RU" dirty="0"/>
              <a:t>наконец, </a:t>
            </a:r>
            <a:r>
              <a:rPr lang="ru-RU" dirty="0" smtClean="0"/>
              <a:t>«историю жертв» </a:t>
            </a:r>
            <a:r>
              <a:rPr lang="de-DE" dirty="0" smtClean="0"/>
              <a:t>, </a:t>
            </a:r>
            <a:r>
              <a:rPr lang="ru-RU" dirty="0" smtClean="0"/>
              <a:t>вместо того, чтобы вести бесконечные</a:t>
            </a:r>
            <a:r>
              <a:rPr lang="ru-RU" dirty="0"/>
              <a:t>, зачастую </a:t>
            </a:r>
            <a:r>
              <a:rPr lang="ru-RU" dirty="0" smtClean="0"/>
              <a:t>идеологически ангажированные,  дискуссии с математическими подсчетами жертв</a:t>
            </a:r>
            <a:r>
              <a:rPr lang="de-DE" dirty="0" smtClean="0"/>
              <a:t>.</a:t>
            </a:r>
            <a:r>
              <a:rPr lang="ru-RU" dirty="0" smtClean="0"/>
              <a:t> Не случайно, что презентация книги состоялась в Лейпциге после того, как в апреле 2009 г. Европейский парламент объявил 23 августа</a:t>
            </a:r>
            <a:r>
              <a:rPr lang="de-DE" dirty="0" smtClean="0"/>
              <a:t> </a:t>
            </a:r>
            <a:r>
              <a:rPr lang="ru-RU" dirty="0" smtClean="0"/>
              <a:t>«Европейским днем поминовения жертв сталинизма и нацизма»</a:t>
            </a:r>
            <a:r>
              <a:rPr lang="de-DE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9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Марк Юнге, Омар </a:t>
            </a:r>
            <a:r>
              <a:rPr lang="ru-RU" b="1" dirty="0" err="1" smtClean="0"/>
              <a:t>Тусурашвили</a:t>
            </a:r>
            <a:r>
              <a:rPr lang="de-DE" b="1" dirty="0" smtClean="0"/>
              <a:t>, </a:t>
            </a:r>
            <a:r>
              <a:rPr lang="ru-RU" b="1" dirty="0" err="1" smtClean="0"/>
              <a:t>Бернд</a:t>
            </a:r>
            <a:r>
              <a:rPr lang="ru-RU" b="1" dirty="0" smtClean="0"/>
              <a:t> </a:t>
            </a:r>
            <a:r>
              <a:rPr lang="ru-RU" b="1" dirty="0" err="1" smtClean="0"/>
              <a:t>Бонвеч</a:t>
            </a:r>
            <a:r>
              <a:rPr lang="ru-RU" b="1" dirty="0" smtClean="0"/>
              <a:t> (ред.)</a:t>
            </a:r>
            <a:br>
              <a:rPr lang="ru-RU" b="1" dirty="0" smtClean="0"/>
            </a:br>
            <a:r>
              <a:rPr lang="ru-RU" dirty="0" smtClean="0"/>
              <a:t>Большевистский порядок в Грузии</a:t>
            </a:r>
            <a:r>
              <a:rPr lang="de-DE" dirty="0" smtClean="0"/>
              <a:t>: </a:t>
            </a:r>
            <a:r>
              <a:rPr lang="ru-RU" dirty="0" smtClean="0"/>
              <a:t>Большой террор в маленькой кавказской республике </a:t>
            </a:r>
            <a:r>
              <a:rPr lang="de-DE" dirty="0" smtClean="0"/>
              <a:t>(2015)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35113" y="3438049"/>
          <a:ext cx="9520237" cy="331470"/>
        </p:xfrm>
        <a:graphic>
          <a:graphicData uri="http://schemas.openxmlformats.org/drawingml/2006/table">
            <a:tbl>
              <a:tblPr/>
              <a:tblGrid>
                <a:gridCol w="2380059">
                  <a:extLst>
                    <a:ext uri="{9D8B030D-6E8A-4147-A177-3AD203B41FA5}">
                      <a16:colId xmlns:a16="http://schemas.microsoft.com/office/drawing/2014/main" val="549617743"/>
                    </a:ext>
                  </a:extLst>
                </a:gridCol>
                <a:gridCol w="7140178">
                  <a:extLst>
                    <a:ext uri="{9D8B030D-6E8A-4147-A177-3AD203B41FA5}">
                      <a16:colId xmlns:a16="http://schemas.microsoft.com/office/drawing/2014/main" val="1675022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49911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" y="1892664"/>
            <a:ext cx="3544674" cy="5004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1609" y="2027499"/>
            <a:ext cx="79992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Содержит ли «Большой террор» в Грузии: многонациональной республике, признаки геноцида и тенденции </a:t>
            </a:r>
            <a:r>
              <a:rPr lang="ru-RU" sz="1600" dirty="0" err="1" smtClean="0"/>
              <a:t>этнизации</a:t>
            </a:r>
            <a:r>
              <a:rPr lang="ru-RU" sz="1600" dirty="0" smtClean="0"/>
              <a:t>?</a:t>
            </a:r>
            <a:r>
              <a:rPr lang="de-DE" sz="1600" dirty="0" smtClean="0"/>
              <a:t> </a:t>
            </a:r>
            <a:r>
              <a:rPr lang="ru-RU" sz="1600" dirty="0" smtClean="0"/>
              <a:t>В отличие от прочих регионов Советского Союза на примере этой страны и трех параллельных массовых операций можно показать суть «Большого террора»</a:t>
            </a:r>
            <a:r>
              <a:rPr lang="de-DE" sz="1600" dirty="0" smtClean="0"/>
              <a:t>. </a:t>
            </a:r>
            <a:r>
              <a:rPr lang="ru-RU" sz="1600" dirty="0" smtClean="0"/>
              <a:t>Благодаря этому издательскому проекту Германского исторического института в Москве преодолеваются многие стереотипы</a:t>
            </a:r>
            <a:r>
              <a:rPr lang="de-DE" sz="1600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de-DE" sz="1600" dirty="0" smtClean="0"/>
              <a:t>Die </a:t>
            </a:r>
            <a:r>
              <a:rPr lang="de-DE" sz="1600" dirty="0"/>
              <a:t>Gesellschaft ehemaliger politischer Zwangsarbeiter und Verbannter. Gründung, Entwicklung, Liquidierung (1921-1935). Berlin </a:t>
            </a:r>
            <a:r>
              <a:rPr lang="de-DE" sz="1600" dirty="0" smtClean="0"/>
              <a:t>2009 </a:t>
            </a:r>
            <a:r>
              <a:rPr lang="de-DE" sz="1600" dirty="0"/>
              <a:t>(</a:t>
            </a:r>
            <a:r>
              <a:rPr lang="ru-RU" sz="1600" dirty="0" smtClean="0"/>
              <a:t>«Общество бывших политкаторжан и ссыльнопоселенцев». Основание, развитие и ликвидация</a:t>
            </a:r>
            <a:r>
              <a:rPr lang="de-DE" sz="1600" dirty="0" smtClean="0"/>
              <a:t> </a:t>
            </a:r>
            <a:r>
              <a:rPr lang="de-DE" sz="1600" dirty="0"/>
              <a:t>(</a:t>
            </a:r>
            <a:r>
              <a:rPr lang="de-DE" sz="1600" dirty="0" smtClean="0"/>
              <a:t>1921-1935)</a:t>
            </a:r>
            <a:r>
              <a:rPr lang="ru-RU" sz="1600" dirty="0" smtClean="0"/>
              <a:t>.</a:t>
            </a:r>
            <a:endParaRPr lang="de-DE" sz="1600" dirty="0" smtClean="0"/>
          </a:p>
          <a:p>
            <a:pPr marL="285750" indent="-285750" algn="just">
              <a:buFontTx/>
              <a:buChar char="-"/>
            </a:pPr>
            <a:r>
              <a:rPr lang="de-DE" sz="1600" dirty="0" smtClean="0"/>
              <a:t>Massenmord </a:t>
            </a:r>
            <a:r>
              <a:rPr lang="de-DE" sz="1600" dirty="0"/>
              <a:t>und Lagerhaft. Die andere Geschichte des Großen Terrors. Gemeinsam mit Rolf </a:t>
            </a:r>
            <a:r>
              <a:rPr lang="de-DE" sz="1600" dirty="0" err="1"/>
              <a:t>Binner</a:t>
            </a:r>
            <a:r>
              <a:rPr lang="de-DE" sz="1600" dirty="0"/>
              <a:t> und Bernd </a:t>
            </a:r>
            <a:r>
              <a:rPr lang="de-DE" sz="1600" dirty="0" err="1"/>
              <a:t>Bonwetsch</a:t>
            </a:r>
            <a:r>
              <a:rPr lang="de-DE" sz="1600" dirty="0"/>
              <a:t>. Berlin </a:t>
            </a:r>
            <a:r>
              <a:rPr lang="de-DE" sz="1600" dirty="0" smtClean="0"/>
              <a:t>2009</a:t>
            </a:r>
            <a:r>
              <a:rPr lang="ru-RU" sz="1600" dirty="0" smtClean="0"/>
              <a:t> </a:t>
            </a:r>
            <a:r>
              <a:rPr lang="de-DE" sz="1600" dirty="0" smtClean="0"/>
              <a:t>.</a:t>
            </a:r>
            <a:r>
              <a:rPr lang="ru-RU" sz="1600" dirty="0" smtClean="0"/>
              <a:t> (Массовое убийство и лагерное заключение. Другая история Большого террора)</a:t>
            </a:r>
            <a:r>
              <a:rPr lang="de-DE" sz="1600" dirty="0" smtClean="0"/>
              <a:t>.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de-DE" sz="1600" dirty="0" smtClean="0"/>
              <a:t>R. </a:t>
            </a:r>
            <a:r>
              <a:rPr lang="de-DE" sz="1600" dirty="0" err="1" smtClean="0"/>
              <a:t>Binner</a:t>
            </a:r>
            <a:r>
              <a:rPr lang="de-DE" sz="1600" dirty="0" smtClean="0"/>
              <a:t>, B. </a:t>
            </a:r>
            <a:r>
              <a:rPr lang="de-DE" sz="1600" dirty="0" err="1" smtClean="0"/>
              <a:t>Bonwetsch</a:t>
            </a:r>
            <a:r>
              <a:rPr lang="de-DE" sz="1600" dirty="0" smtClean="0"/>
              <a:t>, M. Junge (Hrsg.). Stalinismus in der sowjetischen Provinz 1937-1938. Die Massenaktion aufgrund des operativen Befehls </a:t>
            </a:r>
            <a:r>
              <a:rPr lang="ru-RU" sz="1600" dirty="0" smtClean="0"/>
              <a:t>№</a:t>
            </a:r>
            <a:r>
              <a:rPr lang="de-DE" sz="1600" dirty="0" smtClean="0"/>
              <a:t> 00447. Berlin 2010 (</a:t>
            </a:r>
            <a:r>
              <a:rPr lang="ru-RU" sz="1600" dirty="0" smtClean="0"/>
              <a:t>Сталинизм в</a:t>
            </a:r>
            <a:r>
              <a:rPr lang="de-DE" sz="1600" dirty="0" smtClean="0"/>
              <a:t> </a:t>
            </a:r>
            <a:r>
              <a:rPr lang="ru-RU" sz="1600" dirty="0" smtClean="0"/>
              <a:t>советской провинции 1937-1938. Массовая операция на основании оперативного приказа № 00447</a:t>
            </a:r>
            <a:r>
              <a:rPr lang="de-DE" sz="1600" dirty="0" smtClean="0"/>
              <a:t>).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7859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412631"/>
            <a:ext cx="9520158" cy="104923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Дитрих </a:t>
            </a:r>
            <a:r>
              <a:rPr lang="ru-RU" b="1" dirty="0" err="1"/>
              <a:t>Байрау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джунглях власти. Интеллектуальные профессии при Сталине и Гитлере (1999)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0" y="2016125"/>
            <a:ext cx="2758222" cy="4119306"/>
          </a:xfrm>
        </p:spPr>
      </p:pic>
      <p:sp>
        <p:nvSpPr>
          <p:cNvPr id="3" name="TextBox 2"/>
          <p:cNvSpPr txBox="1"/>
          <p:nvPr/>
        </p:nvSpPr>
        <p:spPr>
          <a:xfrm>
            <a:off x="3412671" y="1493606"/>
            <a:ext cx="87793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октябре </a:t>
            </a:r>
            <a:r>
              <a:rPr lang="de-DE" dirty="0" smtClean="0"/>
              <a:t>1930 </a:t>
            </a:r>
            <a:r>
              <a:rPr lang="ru-RU" dirty="0" smtClean="0"/>
              <a:t>партийные активисты президиума московской сельскохозяйственной академии жаловались </a:t>
            </a:r>
            <a:r>
              <a:rPr lang="de-DE" dirty="0" smtClean="0"/>
              <a:t> </a:t>
            </a:r>
            <a:r>
              <a:rPr lang="ru-RU" dirty="0" smtClean="0"/>
              <a:t>на постоянную борьбу</a:t>
            </a:r>
            <a:r>
              <a:rPr lang="de-DE" dirty="0" smtClean="0"/>
              <a:t>, </a:t>
            </a:r>
            <a:r>
              <a:rPr lang="ru-RU" dirty="0" smtClean="0"/>
              <a:t>которую они вынуждены вести с «буржуазными специалистами»</a:t>
            </a:r>
            <a:r>
              <a:rPr lang="de-DE" dirty="0" smtClean="0"/>
              <a:t>. </a:t>
            </a:r>
            <a:r>
              <a:rPr lang="ru-RU" dirty="0" smtClean="0"/>
              <a:t>Также целый ряд сотрудников института отказывался принимать участие в социалистическом соревновании и вводить ударный труд, </a:t>
            </a:r>
            <a:r>
              <a:rPr lang="ru-RU" dirty="0"/>
              <a:t>к</a:t>
            </a:r>
            <a:r>
              <a:rPr lang="ru-RU" dirty="0" smtClean="0"/>
              <a:t>оторый они считали неприемлемым для научной деятельности и попросту ненужным</a:t>
            </a:r>
            <a:r>
              <a:rPr lang="de-DE" dirty="0" smtClean="0"/>
              <a:t>. </a:t>
            </a:r>
            <a:r>
              <a:rPr lang="ru-RU" dirty="0" smtClean="0"/>
              <a:t>Повторяющимися «чистками» институтов власть пыталась взять этот процесс под контроль</a:t>
            </a:r>
            <a:r>
              <a:rPr lang="de-DE" dirty="0" smtClean="0"/>
              <a:t>, </a:t>
            </a:r>
            <a:r>
              <a:rPr lang="ru-RU" dirty="0" smtClean="0"/>
              <a:t>что приводило к проблемам с кадрами</a:t>
            </a:r>
            <a:r>
              <a:rPr lang="de-DE" dirty="0" smtClean="0"/>
              <a:t>, </a:t>
            </a:r>
            <a:r>
              <a:rPr lang="ru-RU" dirty="0" smtClean="0"/>
              <a:t>так как </a:t>
            </a:r>
            <a:r>
              <a:rPr lang="ru-RU" dirty="0"/>
              <a:t>не </a:t>
            </a:r>
            <a:r>
              <a:rPr lang="ru-RU" dirty="0" smtClean="0"/>
              <a:t>хватало коммунистической идеологически подкованной смены молодых ученых</a:t>
            </a:r>
            <a:r>
              <a:rPr lang="de-DE" dirty="0" smtClean="0"/>
              <a:t>. </a:t>
            </a:r>
            <a:r>
              <a:rPr lang="ru-RU" dirty="0" smtClean="0"/>
              <a:t>В результате управленцы комплектовались из серых карьеристов и неспособных молодых ученых, делавших головокружительную карьеру</a:t>
            </a:r>
            <a:r>
              <a:rPr lang="de-DE" dirty="0" smtClean="0"/>
              <a:t>, </a:t>
            </a:r>
            <a:r>
              <a:rPr lang="ru-RU" dirty="0" smtClean="0"/>
              <a:t>если их поведение соответствовало актуальной линии партии</a:t>
            </a:r>
            <a:r>
              <a:rPr lang="de-DE" dirty="0" smtClean="0"/>
              <a:t>. </a:t>
            </a:r>
            <a:r>
              <a:rPr lang="ru-RU" dirty="0" smtClean="0"/>
              <a:t>Попытки в конце 1920-х годов сформировать явочным порядком «красную» элиту провалились из-за низкой квалификации кадров, в результате чего опять пришлось обращаться к помощи «буржуазных специалистов»</a:t>
            </a:r>
            <a:r>
              <a:rPr lang="de-DE" dirty="0" smtClean="0"/>
              <a:t>. </a:t>
            </a:r>
            <a:r>
              <a:rPr lang="ru-RU" dirty="0" smtClean="0"/>
              <a:t>Это являлось одной из причин усилившегося террора 1930-х годов</a:t>
            </a:r>
            <a:r>
              <a:rPr lang="de-DE" dirty="0" smtClean="0"/>
              <a:t>, </a:t>
            </a:r>
            <a:r>
              <a:rPr lang="ru-RU" dirty="0" smtClean="0"/>
              <a:t>когда сложившаяся во всей стране ситуация считалась невозможной и диссонировала с социальным запросом советской политической элиты.</a:t>
            </a:r>
            <a:r>
              <a:rPr lang="de-DE" dirty="0" smtClean="0"/>
              <a:t> </a:t>
            </a:r>
            <a:r>
              <a:rPr lang="ru-RU" dirty="0" smtClean="0"/>
              <a:t>С этим должно было быть покончено. В конечном итоге «старая элита» наряду с «красными специалистами»</a:t>
            </a:r>
            <a:r>
              <a:rPr lang="de-DE" dirty="0" smtClean="0"/>
              <a:t> </a:t>
            </a:r>
            <a:r>
              <a:rPr lang="ru-RU" dirty="0" smtClean="0"/>
              <a:t>была заменена советской элитой</a:t>
            </a:r>
            <a:r>
              <a:rPr lang="de-DE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0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900" b="1" dirty="0"/>
              <a:t>Сюзанне </a:t>
            </a:r>
            <a:r>
              <a:rPr lang="ru-RU" sz="2900" b="1" dirty="0" err="1"/>
              <a:t>Шаттенберг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dirty="0"/>
              <a:t>Инженеры </a:t>
            </a:r>
            <a:r>
              <a:rPr lang="ru-RU" dirty="0" smtClean="0"/>
              <a:t>Сталина</a:t>
            </a:r>
            <a:r>
              <a:rPr lang="de-DE" dirty="0"/>
              <a:t>: </a:t>
            </a:r>
            <a:r>
              <a:rPr lang="ru-RU" dirty="0" smtClean="0"/>
              <a:t>жизненные миры между техникой и террором в </a:t>
            </a:r>
            <a:r>
              <a:rPr lang="de-DE" dirty="0" smtClean="0"/>
              <a:t>1930</a:t>
            </a:r>
            <a:r>
              <a:rPr lang="ru-RU" dirty="0" smtClean="0"/>
              <a:t>-е годы</a:t>
            </a:r>
            <a:r>
              <a:rPr lang="de-DE" dirty="0" smtClean="0"/>
              <a:t> (2002)</a:t>
            </a:r>
            <a:endParaRPr lang="ru-RU" sz="29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0" y="2016124"/>
            <a:ext cx="2997521" cy="4788373"/>
          </a:xfrm>
        </p:spPr>
      </p:pic>
      <p:sp>
        <p:nvSpPr>
          <p:cNvPr id="7" name="TextBox 6"/>
          <p:cNvSpPr txBox="1"/>
          <p:nvPr/>
        </p:nvSpPr>
        <p:spPr>
          <a:xfrm>
            <a:off x="3310359" y="1854077"/>
            <a:ext cx="88816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Член политбюро Вячеслав Молотов сформулировал в 1929 г. идеал настоящего коммуниста как технического специалиста, так как идея коммунизма  стояла в неразрывной связи с техникой</a:t>
            </a:r>
            <a:r>
              <a:rPr lang="de-DE" dirty="0" smtClean="0"/>
              <a:t>. </a:t>
            </a:r>
            <a:r>
              <a:rPr lang="ru-RU" dirty="0" smtClean="0"/>
              <a:t>Осуществление большевистского проекта по созданию «нового человека» и «нового общества» обусловило создание новой мультифункциональной технической элиты</a:t>
            </a:r>
            <a:r>
              <a:rPr lang="de-DE" dirty="0" smtClean="0"/>
              <a:t>. </a:t>
            </a:r>
            <a:r>
              <a:rPr lang="ru-RU" dirty="0" smtClean="0"/>
              <a:t>Место аполитичного специалиста должен был занять политически сознательный инженер</a:t>
            </a:r>
            <a:r>
              <a:rPr lang="de-DE" dirty="0" smtClean="0"/>
              <a:t>, </a:t>
            </a:r>
            <a:r>
              <a:rPr lang="ru-RU" dirty="0" smtClean="0"/>
              <a:t>самоотверженно посвящающий всю свою жизнь строительству социализма</a:t>
            </a:r>
            <a:r>
              <a:rPr lang="de-DE" dirty="0" smtClean="0"/>
              <a:t>.</a:t>
            </a:r>
            <a:r>
              <a:rPr lang="ru-RU" dirty="0" smtClean="0"/>
              <a:t> Кампании в средствах массовой	информации подготавливали идеологическую платформу «охоты на ведьм»</a:t>
            </a:r>
            <a:r>
              <a:rPr lang="de-DE" dirty="0" smtClean="0"/>
              <a:t>. </a:t>
            </a:r>
            <a:r>
              <a:rPr lang="ru-RU" dirty="0" smtClean="0"/>
              <a:t>Так называемый инженер-«вредитель» и его уничтожение пропагандировались повсюду: в кино, театре, музыке, изобразительном искусстве и литературе</a:t>
            </a:r>
            <a:r>
              <a:rPr lang="de-DE" dirty="0" smtClean="0"/>
              <a:t>. </a:t>
            </a:r>
            <a:r>
              <a:rPr lang="ru-RU" dirty="0" smtClean="0"/>
              <a:t>Зрителям давалось ясно понять, что уничтожение не желающей приспосабливаться старой технической интеллигенции может быть завершено только через ее физическую ликвидацию. Поколение инженеров 1930-х годов было как продуктом, так и производителем сталинской системы</a:t>
            </a:r>
            <a:r>
              <a:rPr lang="de-DE" dirty="0" smtClean="0"/>
              <a:t>. </a:t>
            </a:r>
            <a:r>
              <a:rPr lang="ru-RU" dirty="0" smtClean="0"/>
              <a:t>После смерти Сталина это поколение продолжало крепко держаться своих прежних убеждений</a:t>
            </a:r>
            <a:r>
              <a:rPr lang="de-DE" dirty="0" smtClean="0"/>
              <a:t>, </a:t>
            </a:r>
            <a:r>
              <a:rPr lang="ru-RU" dirty="0" smtClean="0"/>
              <a:t>сделавших возможным их социальный рост</a:t>
            </a:r>
            <a:r>
              <a:rPr lang="de-DE" dirty="0" smtClean="0"/>
              <a:t>: </a:t>
            </a:r>
            <a:r>
              <a:rPr lang="ru-RU" dirty="0" smtClean="0"/>
              <a:t>«Пока они защищали этот миропорядок, Советский Союз стоял на крепком фундаменте».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4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053" y="526934"/>
            <a:ext cx="9520158" cy="104923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Лоренц </a:t>
            </a:r>
            <a:r>
              <a:rPr lang="ru-RU" b="1" dirty="0" err="1"/>
              <a:t>Эррен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«Самокритика» и признание вины</a:t>
            </a:r>
            <a:r>
              <a:rPr lang="de-DE" dirty="0" smtClean="0"/>
              <a:t>: </a:t>
            </a:r>
            <a:r>
              <a:rPr lang="ru-RU" dirty="0"/>
              <a:t>к</a:t>
            </a:r>
            <a:r>
              <a:rPr lang="ru-RU" dirty="0" smtClean="0"/>
              <a:t>оммуникация и власть при Сталине</a:t>
            </a:r>
            <a:r>
              <a:rPr lang="de-DE" dirty="0" smtClean="0"/>
              <a:t> </a:t>
            </a:r>
            <a:r>
              <a:rPr lang="de-DE" dirty="0"/>
              <a:t>(1917 - </a:t>
            </a:r>
            <a:r>
              <a:rPr lang="de-DE" dirty="0" smtClean="0"/>
              <a:t>1953) </a:t>
            </a:r>
            <a:r>
              <a:rPr lang="ru-RU" dirty="0" smtClean="0"/>
              <a:t>(</a:t>
            </a:r>
            <a:r>
              <a:rPr lang="de-DE" dirty="0" smtClean="0"/>
              <a:t>2008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7" y="1975509"/>
            <a:ext cx="2525489" cy="4192311"/>
          </a:xfrm>
        </p:spPr>
      </p:pic>
      <p:sp>
        <p:nvSpPr>
          <p:cNvPr id="5" name="TextBox 4"/>
          <p:cNvSpPr txBox="1"/>
          <p:nvPr/>
        </p:nvSpPr>
        <p:spPr>
          <a:xfrm>
            <a:off x="3053443" y="1616279"/>
            <a:ext cx="91385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Когда в начале </a:t>
            </a:r>
            <a:r>
              <a:rPr lang="de-DE" dirty="0"/>
              <a:t>1990-</a:t>
            </a:r>
            <a:r>
              <a:rPr lang="ru-RU" dirty="0"/>
              <a:t>х годов были </a:t>
            </a:r>
            <a:r>
              <a:rPr lang="ru-RU" dirty="0" smtClean="0"/>
              <a:t>открыты советские архивы</a:t>
            </a:r>
            <a:r>
              <a:rPr lang="de-DE" dirty="0" smtClean="0"/>
              <a:t>, </a:t>
            </a:r>
            <a:r>
              <a:rPr lang="ru-RU" dirty="0" smtClean="0"/>
              <a:t>там были найдены протоколы живых голосов людей</a:t>
            </a:r>
            <a:r>
              <a:rPr lang="de-DE" dirty="0" smtClean="0"/>
              <a:t>, </a:t>
            </a:r>
            <a:r>
              <a:rPr lang="ru-RU" dirty="0" smtClean="0"/>
              <a:t>обвинявших себя и других в допущении ошибок и отклонений</a:t>
            </a:r>
            <a:r>
              <a:rPr lang="de-DE" dirty="0" smtClean="0"/>
              <a:t>. </a:t>
            </a:r>
            <a:r>
              <a:rPr lang="ru-RU" dirty="0" smtClean="0"/>
              <a:t>Их содержание не соответствовало публичным высказываниям высоких функционеров того времени. Они обвиняли себя в политических ошибках</a:t>
            </a:r>
            <a:r>
              <a:rPr lang="de-DE" dirty="0" smtClean="0"/>
              <a:t>, </a:t>
            </a:r>
            <a:r>
              <a:rPr lang="ru-RU" dirty="0" smtClean="0"/>
              <a:t>которые они осознали и от которых они публично отказывались</a:t>
            </a:r>
            <a:r>
              <a:rPr lang="de-DE" dirty="0" smtClean="0"/>
              <a:t>. </a:t>
            </a:r>
            <a:r>
              <a:rPr lang="ru-RU" dirty="0" smtClean="0"/>
              <a:t>Но речь шла совсем о другом: о безразличии к партийной жизни, незнании партийных доктрин</a:t>
            </a:r>
            <a:r>
              <a:rPr lang="de-DE" dirty="0" smtClean="0"/>
              <a:t>, </a:t>
            </a:r>
            <a:r>
              <a:rPr lang="ru-RU" dirty="0" smtClean="0"/>
              <a:t>злоупотреблении алкоголем, избитых женщин и украденном добре</a:t>
            </a:r>
            <a:r>
              <a:rPr lang="de-DE" dirty="0" smtClean="0"/>
              <a:t>.</a:t>
            </a:r>
            <a:endParaRPr lang="ru-RU" dirty="0" smtClean="0"/>
          </a:p>
          <a:p>
            <a:pPr algn="just"/>
            <a:r>
              <a:rPr lang="ru-RU" dirty="0" smtClean="0"/>
              <a:t>«Критика и самокритика»</a:t>
            </a:r>
            <a:r>
              <a:rPr lang="de-DE" dirty="0" smtClean="0"/>
              <a:t> </a:t>
            </a:r>
            <a:r>
              <a:rPr lang="ru-RU" dirty="0" smtClean="0"/>
              <a:t>как общественное понятие появилось лишь в конце 19</a:t>
            </a:r>
            <a:r>
              <a:rPr lang="de-DE" dirty="0" smtClean="0"/>
              <a:t>20-</a:t>
            </a:r>
            <a:r>
              <a:rPr lang="ru-RU" dirty="0" smtClean="0"/>
              <a:t>х годов</a:t>
            </a:r>
            <a:r>
              <a:rPr lang="de-DE" dirty="0" smtClean="0"/>
              <a:t>. </a:t>
            </a:r>
            <a:r>
              <a:rPr lang="ru-RU" dirty="0" smtClean="0"/>
              <a:t>Партийный аппарат и представители органов государственной власти </a:t>
            </a:r>
            <a:r>
              <a:rPr lang="ru-RU" dirty="0"/>
              <a:t>«сами</a:t>
            </a:r>
            <a:r>
              <a:rPr lang="ru-RU" dirty="0" smtClean="0"/>
              <a:t>» должны были критиковать таким образом, чтобы</a:t>
            </a:r>
            <a:r>
              <a:rPr lang="ru-RU" dirty="0"/>
              <a:t> </a:t>
            </a:r>
            <a:r>
              <a:rPr lang="ru-RU" dirty="0" smtClean="0"/>
              <a:t>ответственные функционеры на конструктивную критику «снизу» со стороны рядовых членов партии в ходе самокритики «сверху» устраняли критикуемые беспорядки.</a:t>
            </a:r>
            <a:r>
              <a:rPr lang="de-DE" dirty="0" smtClean="0"/>
              <a:t> </a:t>
            </a:r>
            <a:r>
              <a:rPr lang="ru-RU" dirty="0" smtClean="0"/>
              <a:t>«Критика» снизу и «самокритика» сверху должны сломать бюрократические структуры</a:t>
            </a:r>
            <a:r>
              <a:rPr lang="de-DE" dirty="0" smtClean="0"/>
              <a:t>… </a:t>
            </a:r>
            <a:r>
              <a:rPr lang="ru-RU" dirty="0" smtClean="0"/>
              <a:t>Заслуга </a:t>
            </a:r>
            <a:r>
              <a:rPr lang="ru-RU" dirty="0" err="1" smtClean="0"/>
              <a:t>Эррена</a:t>
            </a:r>
            <a:r>
              <a:rPr lang="ru-RU" dirty="0" smtClean="0"/>
              <a:t> заключается в том, что он опускает «на землю» герметично закупоренное советское «себя» или «Я»</a:t>
            </a:r>
            <a:r>
              <a:rPr lang="de-DE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 dirty="0"/>
              <a:t>Харальд </a:t>
            </a:r>
            <a:r>
              <a:rPr lang="ru-RU" sz="2900" b="1" dirty="0" err="1"/>
              <a:t>Боденшатц</a:t>
            </a:r>
            <a:r>
              <a:rPr lang="ru-RU" sz="2900" b="1" dirty="0"/>
              <a:t>, Христиане Пост </a:t>
            </a:r>
            <a:br>
              <a:rPr lang="ru-RU" sz="2900" b="1" dirty="0"/>
            </a:br>
            <a:r>
              <a:rPr lang="ru-RU" dirty="0" smtClean="0"/>
              <a:t>Городское строительство в тени Сталина (2015)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86" y="2016125"/>
            <a:ext cx="3310790" cy="4099862"/>
          </a:xfrm>
        </p:spPr>
      </p:pic>
      <p:sp>
        <p:nvSpPr>
          <p:cNvPr id="5" name="TextBox 4"/>
          <p:cNvSpPr txBox="1"/>
          <p:nvPr/>
        </p:nvSpPr>
        <p:spPr>
          <a:xfrm>
            <a:off x="4916774" y="2016125"/>
            <a:ext cx="72752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Мало </a:t>
            </a:r>
            <a:r>
              <a:rPr lang="ru-RU" dirty="0"/>
              <a:t>найдется настолько </a:t>
            </a:r>
            <a:r>
              <a:rPr lang="ru-RU" dirty="0" err="1" smtClean="0"/>
              <a:t>идеологизированных</a:t>
            </a:r>
            <a:r>
              <a:rPr lang="ru-RU" dirty="0" smtClean="0"/>
              <a:t> дискуссий как дебаты о </a:t>
            </a:r>
            <a:r>
              <a:rPr lang="ru-RU" dirty="0" err="1" smtClean="0"/>
              <a:t>раннесталинском</a:t>
            </a:r>
            <a:r>
              <a:rPr lang="ru-RU" dirty="0" smtClean="0"/>
              <a:t> градостроительстве. Прежде всего эта книга дает понять масштаб преобразований в градостроительном искусстве. Во время первого пятилетнего плана Сталин поставил цель</a:t>
            </a:r>
            <a:r>
              <a:rPr lang="de-DE" dirty="0" smtClean="0"/>
              <a:t>, </a:t>
            </a:r>
            <a:r>
              <a:rPr lang="ru-RU" dirty="0" smtClean="0"/>
              <a:t>превратить аграрную страну с международной помощью в современное индустриальное государство. Для этого должны были быть построены современные города и преобразованы старые</a:t>
            </a:r>
            <a:r>
              <a:rPr lang="de-DE" dirty="0" smtClean="0"/>
              <a:t>. </a:t>
            </a:r>
            <a:r>
              <a:rPr lang="ru-RU" dirty="0" smtClean="0"/>
              <a:t>Магнитогорск и Москва являются примерами в осуществлении  этой двойной задачи. Не особенно интенсивно ведущиеся дебаты внутри партии по градостроительству привлекают с </a:t>
            </a:r>
            <a:r>
              <a:rPr lang="de-DE" dirty="0" smtClean="0"/>
              <a:t>1931 </a:t>
            </a:r>
            <a:r>
              <a:rPr lang="ru-RU" dirty="0" smtClean="0"/>
              <a:t>г. все более пристальное внимание представителей советского руководства, приближенного к Сталину</a:t>
            </a:r>
            <a:r>
              <a:rPr lang="de-DE" dirty="0" smtClean="0"/>
              <a:t>. </a:t>
            </a:r>
            <a:r>
              <a:rPr lang="ru-RU" dirty="0" smtClean="0"/>
              <a:t>Быстро обозначился кардинальный поворот: отход от современного и футуристического видения развития городов и переоценка исторической ценности старых городов. Строительство метро и планирование дворца Советов оказались катализаторами этого </a:t>
            </a:r>
            <a:r>
              <a:rPr lang="ru-RU" dirty="0" err="1" smtClean="0"/>
              <a:t>необарочного</a:t>
            </a:r>
            <a:r>
              <a:rPr lang="ru-RU" dirty="0" smtClean="0"/>
              <a:t> поворота.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8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Йорн</a:t>
            </a:r>
            <a:r>
              <a:rPr lang="ru-RU" dirty="0" smtClean="0"/>
              <a:t> </a:t>
            </a:r>
            <a:r>
              <a:rPr lang="ru-RU" b="1" dirty="0" err="1" smtClean="0"/>
              <a:t>Дювель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Новые города для Сталина: Один немецкий архитектор в Советском Союзе </a:t>
            </a:r>
            <a:r>
              <a:rPr lang="ru-RU" dirty="0"/>
              <a:t>1932-1933. (Рудольф </a:t>
            </a:r>
            <a:r>
              <a:rPr lang="ru-RU" dirty="0" err="1"/>
              <a:t>Вольтерс</a:t>
            </a:r>
            <a:r>
              <a:rPr lang="ru-RU" dirty="0" smtClean="0"/>
              <a:t>) (</a:t>
            </a:r>
            <a:r>
              <a:rPr lang="de-DE" dirty="0" smtClean="0"/>
              <a:t>2015</a:t>
            </a:r>
            <a:r>
              <a:rPr lang="ru-RU" dirty="0" smtClean="0"/>
              <a:t>)</a:t>
            </a:r>
            <a:r>
              <a:rPr lang="de-DE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88" y="1967137"/>
            <a:ext cx="4410296" cy="4841875"/>
          </a:xfrm>
        </p:spPr>
      </p:pic>
      <p:sp>
        <p:nvSpPr>
          <p:cNvPr id="5" name="TextBox 4"/>
          <p:cNvSpPr txBox="1"/>
          <p:nvPr/>
        </p:nvSpPr>
        <p:spPr>
          <a:xfrm>
            <a:off x="6139543" y="2066027"/>
            <a:ext cx="5867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Книга рассказывает о немецком архитекторе Рудольфе </a:t>
            </a:r>
            <a:r>
              <a:rPr lang="ru-RU" dirty="0" err="1" smtClean="0"/>
              <a:t>Вольтерсе</a:t>
            </a:r>
            <a:r>
              <a:rPr lang="de-DE" dirty="0" smtClean="0"/>
              <a:t>, </a:t>
            </a:r>
            <a:r>
              <a:rPr lang="ru-RU" dirty="0" smtClean="0"/>
              <a:t>работавшего сначала на Сталина в Новосибирске и позже на Гитлера под руководством Альберта </a:t>
            </a:r>
            <a:r>
              <a:rPr lang="ru-RU" dirty="0" err="1" smtClean="0"/>
              <a:t>Шпеера</a:t>
            </a:r>
            <a:r>
              <a:rPr lang="de-DE" dirty="0" smtClean="0"/>
              <a:t>. </a:t>
            </a:r>
            <a:r>
              <a:rPr lang="ru-RU" dirty="0" smtClean="0"/>
              <a:t>С одной стороны, это интересный взгляд на сталинскую Россию 1932 г., с другой, речь идет о выставке «Новая немецкая архитектура» </a:t>
            </a:r>
            <a:r>
              <a:rPr lang="de-DE" dirty="0" smtClean="0"/>
              <a:t>1940</a:t>
            </a:r>
            <a:r>
              <a:rPr lang="ru-RU" dirty="0" smtClean="0"/>
              <a:t> г.</a:t>
            </a:r>
            <a:r>
              <a:rPr lang="de-DE" dirty="0" smtClean="0"/>
              <a:t>, </a:t>
            </a:r>
            <a:r>
              <a:rPr lang="ru-RU" dirty="0" smtClean="0"/>
              <a:t>на которой участие </a:t>
            </a:r>
            <a:r>
              <a:rPr lang="ru-RU" dirty="0" err="1" smtClean="0"/>
              <a:t>Вольтерса</a:t>
            </a:r>
            <a:r>
              <a:rPr lang="ru-RU" dirty="0" smtClean="0"/>
              <a:t> было значительным. Аутентичный взгляд на обе тоталитарные диктатуры в контексте развития архитектуры и пропагандистских усилий.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32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Манфред </a:t>
            </a:r>
            <a:r>
              <a:rPr lang="ru-RU" b="1" dirty="0" err="1" smtClean="0"/>
              <a:t>Хильдермайер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История Советского Союза 1917-1991 </a:t>
            </a:r>
            <a:r>
              <a:rPr lang="ru-RU" dirty="0"/>
              <a:t>(</a:t>
            </a:r>
            <a:r>
              <a:rPr lang="ru-RU" dirty="0" smtClean="0"/>
              <a:t>1998)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81" y="2016124"/>
            <a:ext cx="2509025" cy="3961620"/>
          </a:xfrm>
        </p:spPr>
      </p:pic>
      <p:sp>
        <p:nvSpPr>
          <p:cNvPr id="6" name="TextBox 5"/>
          <p:cNvSpPr txBox="1"/>
          <p:nvPr/>
        </p:nvSpPr>
        <p:spPr>
          <a:xfrm>
            <a:off x="4513943" y="2119086"/>
            <a:ext cx="73442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Интересующий нас период автор подразделяет на две большие части: </a:t>
            </a:r>
          </a:p>
          <a:p>
            <a:pPr marL="342900" indent="-342900" algn="just">
              <a:buAutoNum type="arabicPeriod"/>
            </a:pPr>
            <a:r>
              <a:rPr lang="de-DE" dirty="0" smtClean="0"/>
              <a:t>«</a:t>
            </a:r>
            <a:r>
              <a:rPr lang="ru-RU" dirty="0" smtClean="0"/>
              <a:t>Строительство советского государства»</a:t>
            </a:r>
            <a:r>
              <a:rPr lang="de-DE" dirty="0" smtClean="0"/>
              <a:t> </a:t>
            </a:r>
            <a:r>
              <a:rPr lang="de-DE" dirty="0"/>
              <a:t>1917-1929/30, 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de-DE" dirty="0" smtClean="0"/>
              <a:t>«</a:t>
            </a:r>
            <a:r>
              <a:rPr lang="ru-RU" dirty="0" smtClean="0"/>
              <a:t>Мобилизационная диктатура»</a:t>
            </a:r>
            <a:r>
              <a:rPr lang="de-DE" dirty="0" smtClean="0"/>
              <a:t> </a:t>
            </a:r>
            <a:r>
              <a:rPr lang="de-DE" dirty="0"/>
              <a:t>1929-1941. </a:t>
            </a:r>
            <a:endParaRPr lang="ru-RU" dirty="0" smtClean="0"/>
          </a:p>
          <a:p>
            <a:pPr algn="just"/>
            <a:r>
              <a:rPr lang="ru-RU" dirty="0" smtClean="0"/>
              <a:t>Автор реализует поставленную перед собой цель, объединить в повествовании три уровня: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Партия и политика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Социальные и экономические структуры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Мир представлений</a:t>
            </a:r>
            <a:r>
              <a:rPr lang="de-DE" dirty="0" smtClean="0"/>
              <a:t>, </a:t>
            </a:r>
            <a:r>
              <a:rPr lang="ru-RU" dirty="0" smtClean="0"/>
              <a:t>норм и антропологических перспектив в связи с материальными основами и социальной организацией жизни. То, что в истории культуры называется «жизненным миром»</a:t>
            </a:r>
            <a:r>
              <a:rPr lang="de-DE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Томас </a:t>
            </a:r>
            <a:r>
              <a:rPr lang="ru-RU" b="1" dirty="0" err="1" smtClean="0"/>
              <a:t>Мёбиус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>Русские социальные утопии от Петра </a:t>
            </a:r>
            <a:r>
              <a:rPr lang="de-DE" dirty="0"/>
              <a:t>I </a:t>
            </a:r>
            <a:r>
              <a:rPr lang="ru-RU" dirty="0"/>
              <a:t>до Сталина</a:t>
            </a:r>
            <a:r>
              <a:rPr lang="de-DE" dirty="0" smtClean="0"/>
              <a:t>:</a:t>
            </a:r>
            <a:r>
              <a:rPr lang="ru-RU" dirty="0" smtClean="0"/>
              <a:t> исторические модели и связи.</a:t>
            </a:r>
            <a:r>
              <a:rPr lang="de-DE" dirty="0" smtClean="0"/>
              <a:t> </a:t>
            </a:r>
            <a:r>
              <a:rPr lang="ru-RU" dirty="0" smtClean="0"/>
              <a:t>(</a:t>
            </a:r>
            <a:r>
              <a:rPr lang="de-DE" dirty="0" smtClean="0"/>
              <a:t>2015</a:t>
            </a:r>
            <a:r>
              <a:rPr lang="ru-RU" dirty="0" smtClean="0"/>
              <a:t>)</a:t>
            </a:r>
            <a:r>
              <a:rPr lang="de-DE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59" y="2016125"/>
            <a:ext cx="3428577" cy="4931516"/>
          </a:xfrm>
        </p:spPr>
      </p:pic>
      <p:sp>
        <p:nvSpPr>
          <p:cNvPr id="5" name="TextBox 4"/>
          <p:cNvSpPr txBox="1"/>
          <p:nvPr/>
        </p:nvSpPr>
        <p:spPr>
          <a:xfrm>
            <a:off x="5110843" y="2016125"/>
            <a:ext cx="67600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Россия всегда была тем местом, где возникали </a:t>
            </a:r>
            <a:r>
              <a:rPr lang="ru-RU" dirty="0" err="1" smtClean="0"/>
              <a:t>утопиче</a:t>
            </a:r>
            <a:r>
              <a:rPr lang="de-DE" dirty="0" smtClean="0"/>
              <a:t>c</a:t>
            </a:r>
            <a:r>
              <a:rPr lang="ru-RU" dirty="0" smtClean="0"/>
              <a:t>кие идеи. Различные исследования показывают исторические условия и влияние утопического мышления с основания Ст. Петербурга вплоть до Октябрьской революции, во время которой произошло взрывное распространение утопических концепций</a:t>
            </a:r>
            <a:r>
              <a:rPr lang="de-DE" dirty="0" smtClean="0"/>
              <a:t>. </a:t>
            </a:r>
            <a:r>
              <a:rPr lang="ru-RU" dirty="0" smtClean="0"/>
              <a:t>Утопические романы</a:t>
            </a:r>
            <a:r>
              <a:rPr lang="de-DE" dirty="0" smtClean="0"/>
              <a:t>,</a:t>
            </a:r>
            <a:r>
              <a:rPr lang="ru-RU" dirty="0" smtClean="0"/>
              <a:t> архитектурные проекты</a:t>
            </a:r>
            <a:r>
              <a:rPr lang="de-DE" dirty="0" smtClean="0"/>
              <a:t>, </a:t>
            </a:r>
            <a:r>
              <a:rPr lang="ru-RU" dirty="0" smtClean="0"/>
              <a:t>конструирование новых образов жизни</a:t>
            </a:r>
            <a:r>
              <a:rPr lang="de-DE" dirty="0" smtClean="0"/>
              <a:t>,</a:t>
            </a:r>
            <a:r>
              <a:rPr lang="ru-RU" dirty="0" smtClean="0"/>
              <a:t> образование коммун и попытка создать «нового человека» исследуются также, как и путевые записки западноевропейских путешественников </a:t>
            </a:r>
            <a:r>
              <a:rPr lang="de-DE" dirty="0" smtClean="0"/>
              <a:t>1920</a:t>
            </a:r>
            <a:r>
              <a:rPr lang="ru-RU" dirty="0" smtClean="0"/>
              <a:t>-х и</a:t>
            </a:r>
            <a:r>
              <a:rPr lang="de-DE" dirty="0" smtClean="0"/>
              <a:t> 1930</a:t>
            </a:r>
            <a:r>
              <a:rPr lang="ru-RU" dirty="0" smtClean="0"/>
              <a:t>-х годов</a:t>
            </a:r>
            <a:r>
              <a:rPr lang="de-DE" dirty="0" smtClean="0"/>
              <a:t>, </a:t>
            </a:r>
            <a:r>
              <a:rPr lang="ru-RU" dirty="0" smtClean="0"/>
              <a:t>которые описывают Советский Союз ка осуществленную утопию</a:t>
            </a:r>
            <a:r>
              <a:rPr lang="de-DE" dirty="0" smtClean="0"/>
              <a:t>. </a:t>
            </a:r>
            <a:r>
              <a:rPr lang="ru-RU" dirty="0" smtClean="0"/>
              <a:t>Диалектика между идеалом и действительностью определяют видение автором проблематики.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2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Штефан</a:t>
            </a:r>
            <a:r>
              <a:rPr lang="ru-RU" b="1" dirty="0"/>
              <a:t> </a:t>
            </a:r>
            <a:r>
              <a:rPr lang="ru-RU" b="1" dirty="0" err="1"/>
              <a:t>Плаггенборг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Революционная культура </a:t>
            </a:r>
            <a:r>
              <a:rPr lang="ru-RU" dirty="0"/>
              <a:t>(</a:t>
            </a:r>
            <a:r>
              <a:rPr lang="de-DE" dirty="0" smtClean="0"/>
              <a:t>1996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Эксперимент </a:t>
            </a:r>
            <a:r>
              <a:rPr lang="ru-RU" dirty="0" err="1" smtClean="0"/>
              <a:t>модерность</a:t>
            </a:r>
            <a:r>
              <a:rPr lang="ru-RU" dirty="0" smtClean="0"/>
              <a:t> (2001)</a:t>
            </a:r>
            <a:br>
              <a:rPr lang="ru-RU" dirty="0" smtClean="0"/>
            </a:br>
            <a:r>
              <a:rPr lang="ru-RU" dirty="0" smtClean="0"/>
              <a:t>Советское юношество 1917-1941 (</a:t>
            </a:r>
            <a:r>
              <a:rPr lang="de-DE" dirty="0" smtClean="0"/>
              <a:t>2006</a:t>
            </a:r>
            <a:r>
              <a:rPr lang="ru-RU" dirty="0"/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21" y="2262427"/>
            <a:ext cx="2531203" cy="38468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85" y="2269671"/>
            <a:ext cx="2662102" cy="3839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" y="2269671"/>
            <a:ext cx="2496975" cy="3839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98148" y="2106386"/>
            <a:ext cx="35380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Плаггенборг</a:t>
            </a:r>
            <a:r>
              <a:rPr lang="ru-RU" dirty="0" smtClean="0"/>
              <a:t> исследует проекты 1920-х годов и исходит из концепта Нового человека как утопии</a:t>
            </a:r>
            <a:r>
              <a:rPr lang="de-DE" dirty="0" smtClean="0"/>
              <a:t>.</a:t>
            </a:r>
            <a:r>
              <a:rPr lang="ru-RU" dirty="0" smtClean="0"/>
              <a:t> Для других исследовательских направлений характерно видение концепции Нового человека как конечной цели самореализации субъективного Я</a:t>
            </a:r>
            <a:r>
              <a:rPr lang="de-DE" dirty="0" smtClean="0"/>
              <a:t>, </a:t>
            </a:r>
            <a:r>
              <a:rPr lang="ru-RU" dirty="0" smtClean="0"/>
              <a:t>как стремление к соответствию своего внутреннего мира с санкционированными политическим режимом ценностями и стереотипами</a:t>
            </a:r>
            <a:r>
              <a:rPr lang="de-DE" dirty="0" smtClean="0"/>
              <a:t>. </a:t>
            </a:r>
            <a:r>
              <a:rPr lang="ru-RU" dirty="0" smtClean="0"/>
              <a:t>В этом смысле Новый человек стал реальностью</a:t>
            </a:r>
            <a:r>
              <a:rPr lang="de-DE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6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 dirty="0"/>
              <a:t>Мальте</a:t>
            </a:r>
            <a:r>
              <a:rPr lang="ru-RU" dirty="0" smtClean="0"/>
              <a:t> </a:t>
            </a:r>
            <a:r>
              <a:rPr lang="ru-RU" sz="2900" b="1" dirty="0" err="1"/>
              <a:t>Рольф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Советский массовый праздник (2006)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2" y="1957760"/>
            <a:ext cx="3267966" cy="4877562"/>
          </a:xfrm>
        </p:spPr>
      </p:pic>
      <p:sp>
        <p:nvSpPr>
          <p:cNvPr id="6" name="TextBox 5"/>
          <p:cNvSpPr txBox="1"/>
          <p:nvPr/>
        </p:nvSpPr>
        <p:spPr>
          <a:xfrm>
            <a:off x="3852153" y="1957760"/>
            <a:ext cx="8339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Методическая терминология не оставляет сомнений</a:t>
            </a:r>
            <a:r>
              <a:rPr lang="de-DE" dirty="0" smtClean="0"/>
              <a:t>: </a:t>
            </a:r>
            <a:r>
              <a:rPr lang="ru-RU" dirty="0" smtClean="0"/>
              <a:t>диссертация Мальте </a:t>
            </a:r>
            <a:r>
              <a:rPr lang="ru-RU" dirty="0" err="1" smtClean="0"/>
              <a:t>Рольфа</a:t>
            </a:r>
            <a:r>
              <a:rPr lang="ru-RU" dirty="0" smtClean="0"/>
              <a:t> о советском массовом празднике принадлежит к новейшей истории культуры. Речь идет о «дискурсе праздника»</a:t>
            </a:r>
            <a:r>
              <a:rPr lang="de-DE" dirty="0" smtClean="0"/>
              <a:t>, </a:t>
            </a:r>
            <a:r>
              <a:rPr lang="ru-RU" dirty="0" smtClean="0"/>
              <a:t>о «приписывании смыслов», коммуникативных пространствах и коммуникативных правилах игры»;</a:t>
            </a:r>
            <a:r>
              <a:rPr lang="de-DE" dirty="0" smtClean="0"/>
              <a:t> </a:t>
            </a:r>
            <a:r>
              <a:rPr lang="ru-RU" dirty="0" smtClean="0"/>
              <a:t>о «ритуальных действиях»</a:t>
            </a:r>
            <a:r>
              <a:rPr lang="de-DE" dirty="0" smtClean="0"/>
              <a:t>, </a:t>
            </a:r>
            <a:r>
              <a:rPr lang="ru-RU" dirty="0" smtClean="0"/>
              <a:t>«символическую политику»</a:t>
            </a:r>
            <a:r>
              <a:rPr lang="de-DE" dirty="0" smtClean="0"/>
              <a:t>, </a:t>
            </a:r>
            <a:r>
              <a:rPr lang="ru-RU" dirty="0" smtClean="0"/>
              <a:t>«модели интерпретации» и «само-записи» в контексты таких условий</a:t>
            </a:r>
            <a:r>
              <a:rPr lang="de-DE" dirty="0" smtClean="0"/>
              <a:t>.</a:t>
            </a:r>
          </a:p>
          <a:p>
            <a:pPr algn="just"/>
            <a:r>
              <a:rPr lang="ru-RU" dirty="0" smtClean="0"/>
              <a:t>Констатация оцепенения и лишения смысла массовых праздников при сохранении структуры, а также при возникновении частной праздничной культуры</a:t>
            </a:r>
            <a:r>
              <a:rPr lang="de-DE" dirty="0" smtClean="0"/>
              <a:t>, </a:t>
            </a:r>
            <a:r>
              <a:rPr lang="ru-RU" dirty="0" smtClean="0"/>
              <a:t>которую в контексте официальных праздников можно интерпретировать как «внутреннюю советизацию»</a:t>
            </a:r>
            <a:r>
              <a:rPr lang="de-DE" dirty="0" smtClean="0"/>
              <a:t>, </a:t>
            </a:r>
            <a:r>
              <a:rPr lang="ru-RU" dirty="0" smtClean="0"/>
              <a:t>органично вплетается в наши представления о поздне-советском обществе</a:t>
            </a:r>
            <a:r>
              <a:rPr lang="de-DE" dirty="0" smtClean="0"/>
              <a:t>.</a:t>
            </a:r>
            <a:endParaRPr lang="ru-RU" dirty="0"/>
          </a:p>
          <a:p>
            <a:pPr algn="just"/>
            <a:r>
              <a:rPr lang="ru-RU" dirty="0" smtClean="0"/>
              <a:t>Книга представляет замечательную попытку подойти к пониманию советского общества с помощью анализа культуры и коммуникации; она проясняет структуры, контексты и значение советского массового праздника и вместе с тем символическую нагрузку политики</a:t>
            </a:r>
            <a:r>
              <a:rPr lang="de-DE" dirty="0" smtClean="0"/>
              <a:t>; </a:t>
            </a:r>
            <a:r>
              <a:rPr lang="ru-RU" dirty="0" smtClean="0"/>
              <a:t>она подкрепляет аргументацию «само-советизации» общества.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Филипп </a:t>
            </a:r>
            <a:r>
              <a:rPr lang="ru-RU" b="1" dirty="0" err="1"/>
              <a:t>Потт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Московские коммунальные квартиры 1917-1997: материальная культура, опыт, воспоминание (2009)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84" y="2016125"/>
            <a:ext cx="2897428" cy="4099862"/>
          </a:xfrm>
        </p:spPr>
      </p:pic>
      <p:sp>
        <p:nvSpPr>
          <p:cNvPr id="6" name="TextBox 5"/>
          <p:cNvSpPr txBox="1"/>
          <p:nvPr/>
        </p:nvSpPr>
        <p:spPr>
          <a:xfrm>
            <a:off x="4687470" y="2032454"/>
            <a:ext cx="74651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Филипп </a:t>
            </a:r>
            <a:r>
              <a:rPr lang="ru-RU" dirty="0" err="1"/>
              <a:t>Потт</a:t>
            </a:r>
            <a:r>
              <a:rPr lang="ru-RU" dirty="0"/>
              <a:t> представил в</a:t>
            </a:r>
            <a:r>
              <a:rPr lang="ru-RU" dirty="0" smtClean="0"/>
              <a:t> отличие от Юлии </a:t>
            </a:r>
            <a:r>
              <a:rPr lang="ru-RU" dirty="0" err="1" smtClean="0"/>
              <a:t>Обертрайс</a:t>
            </a:r>
            <a:r>
              <a:rPr lang="ru-RU" dirty="0" smtClean="0"/>
              <a:t> </a:t>
            </a:r>
            <a:r>
              <a:rPr lang="ru-RU" i="1" dirty="0" smtClean="0"/>
              <a:t>макро-анализ</a:t>
            </a:r>
            <a:r>
              <a:rPr lang="ru-RU" dirty="0" smtClean="0"/>
              <a:t> коммунального жилья в Советском Союзе. Жизненные миры и миры жилых помещений не только формировали социальные отношения, но и были пространством отражения различных аспектов общественной жизни. Коммунальные квартиры, в которых проживало большинство городского населения, были тем советским микрокосмом, где «все было стеснено». Это лаборатория, в которой исследуются отношения ее жильцов и партийного государства, между коллективом и индивидуумом, и результирующие отсюда комплексные межличностные отношения в опытном и жизненном пространствах. Благодаря этому, говоря словами Карла </a:t>
            </a:r>
            <a:r>
              <a:rPr lang="ru-RU" dirty="0" err="1" smtClean="0"/>
              <a:t>Шлёгеля</a:t>
            </a:r>
            <a:r>
              <a:rPr lang="ru-RU" dirty="0" smtClean="0"/>
              <a:t>, можно попытаться определить координаты духовного и социокультурного пространства.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1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347317"/>
            <a:ext cx="9520158" cy="1049235"/>
          </a:xfrm>
        </p:spPr>
        <p:txBody>
          <a:bodyPr>
            <a:normAutofit/>
          </a:bodyPr>
          <a:lstStyle/>
          <a:p>
            <a:r>
              <a:rPr lang="ru-RU" sz="2900" b="1" dirty="0"/>
              <a:t>Матиас </a:t>
            </a:r>
            <a:r>
              <a:rPr lang="ru-RU" sz="2900" b="1" dirty="0" err="1" smtClean="0"/>
              <a:t>Штадельманн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dirty="0" smtClean="0"/>
              <a:t>Исаак Дунаевский – народный певец (2003)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82" y="2008683"/>
            <a:ext cx="2712035" cy="4122294"/>
          </a:xfrm>
        </p:spPr>
      </p:pic>
      <p:sp>
        <p:nvSpPr>
          <p:cNvPr id="5" name="TextBox 4"/>
          <p:cNvSpPr txBox="1"/>
          <p:nvPr/>
        </p:nvSpPr>
        <p:spPr>
          <a:xfrm>
            <a:off x="4452079" y="1738859"/>
            <a:ext cx="7510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«Народный певец» - пожалуй, ни один советский композитор не заслужил так этого титула как Исаак Осипович Дунаевский </a:t>
            </a:r>
            <a:r>
              <a:rPr lang="de-DE" dirty="0" smtClean="0"/>
              <a:t>(</a:t>
            </a:r>
            <a:r>
              <a:rPr lang="de-DE" dirty="0"/>
              <a:t>1900-1955). </a:t>
            </a:r>
            <a:r>
              <a:rPr lang="ru-RU" dirty="0" smtClean="0"/>
              <a:t>С помощью своей </a:t>
            </a:r>
            <a:r>
              <a:rPr lang="ru-RU" dirty="0" err="1" smtClean="0"/>
              <a:t>инновативно</a:t>
            </a:r>
            <a:r>
              <a:rPr lang="ru-RU" dirty="0" smtClean="0"/>
              <a:t>-эклектичной эстрадной музыки</a:t>
            </a:r>
            <a:r>
              <a:rPr lang="de-DE" dirty="0" smtClean="0"/>
              <a:t>, </a:t>
            </a:r>
            <a:r>
              <a:rPr lang="ru-RU" dirty="0" smtClean="0"/>
              <a:t>ориентировавшейся как на «классические» каноны, так и на новые «советские» выразительные формы</a:t>
            </a:r>
            <a:r>
              <a:rPr lang="de-DE" dirty="0" smtClean="0"/>
              <a:t>, </a:t>
            </a:r>
            <a:r>
              <a:rPr lang="ru-RU" dirty="0" smtClean="0"/>
              <a:t>музыкант украинско-еврейского происхождения стал любимцем публики</a:t>
            </a:r>
            <a:r>
              <a:rPr lang="de-DE" dirty="0" smtClean="0"/>
              <a:t>, </a:t>
            </a:r>
            <a:r>
              <a:rPr lang="ru-RU" dirty="0" smtClean="0"/>
              <a:t>а также уважаемым представителем сталинской культурной политики</a:t>
            </a:r>
            <a:r>
              <a:rPr lang="de-DE" dirty="0" smtClean="0"/>
              <a:t>. </a:t>
            </a:r>
            <a:r>
              <a:rPr lang="ru-RU" dirty="0" smtClean="0"/>
              <a:t>Своей карьерой Дунаевский обязан многим песням, воплотившим в себе новую советскую самоидентификацию</a:t>
            </a:r>
            <a:r>
              <a:rPr lang="de-DE" dirty="0" smtClean="0"/>
              <a:t>. </a:t>
            </a:r>
            <a:r>
              <a:rPr lang="ru-RU" dirty="0" err="1" smtClean="0"/>
              <a:t>Штадельман</a:t>
            </a:r>
            <a:r>
              <a:rPr lang="ru-RU" dirty="0" smtClean="0"/>
              <a:t> разворачивает в рамках биографии панораму культурных, общественных и политических событий</a:t>
            </a:r>
            <a:r>
              <a:rPr lang="de-DE" dirty="0" smtClean="0"/>
              <a:t>, </a:t>
            </a:r>
            <a:r>
              <a:rPr lang="ru-RU" dirty="0" smtClean="0"/>
              <a:t>что позволяет значительно расширить</a:t>
            </a:r>
            <a:r>
              <a:rPr lang="de-DE" dirty="0"/>
              <a:t>, </a:t>
            </a:r>
            <a:r>
              <a:rPr lang="ru-RU" dirty="0"/>
              <a:t>углубить и отчасти исправить </a:t>
            </a:r>
            <a:r>
              <a:rPr lang="ru-RU" dirty="0" smtClean="0"/>
              <a:t>видение времени правления Сталина</a:t>
            </a:r>
            <a:r>
              <a:rPr lang="de-DE" dirty="0" smtClean="0"/>
              <a:t>. </a:t>
            </a:r>
            <a:r>
              <a:rPr lang="ru-RU" dirty="0" smtClean="0"/>
              <a:t>Сталинская культурная политика не менее важна в понимании функционирования диктатуры чем насилие и террор.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6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Вольфганг </a:t>
            </a:r>
            <a:r>
              <a:rPr lang="ru-RU" b="1" dirty="0" err="1" smtClean="0"/>
              <a:t>Менде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Музыка и искусство в советской революционной культуре</a:t>
            </a:r>
            <a:r>
              <a:rPr lang="de-DE" dirty="0" smtClean="0"/>
              <a:t> </a:t>
            </a:r>
            <a:r>
              <a:rPr lang="ru-RU" dirty="0" smtClean="0"/>
              <a:t>(</a:t>
            </a:r>
            <a:r>
              <a:rPr lang="de-DE" dirty="0" smtClean="0"/>
              <a:t>2009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83" y="2113612"/>
            <a:ext cx="2912837" cy="4544015"/>
          </a:xfrm>
        </p:spPr>
      </p:pic>
      <p:sp>
        <p:nvSpPr>
          <p:cNvPr id="5" name="TextBox 4"/>
          <p:cNvSpPr txBox="1"/>
          <p:nvPr/>
        </p:nvSpPr>
        <p:spPr>
          <a:xfrm>
            <a:off x="4661941" y="2113612"/>
            <a:ext cx="74201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Максималистское требование в духе революционных преобразований</a:t>
            </a:r>
            <a:r>
              <a:rPr lang="de-DE" dirty="0" smtClean="0"/>
              <a:t>, </a:t>
            </a:r>
            <a:r>
              <a:rPr lang="ru-RU" dirty="0" smtClean="0"/>
              <a:t>рассматривать искусство лишь как функциональный элемент для создания коммунистически-индустриального жизненного мира в Советском Союзе, поставило себе целью общество «Левый фронт искусств» в 1920-х годах. Неоправданно в этот же ряд ставиться и революционная музыка как часть левого авангарда революционного искусства этого времени. Детально реконструированная панорама советской революционной культуры, представленная Вольфгангом </a:t>
            </a:r>
            <a:r>
              <a:rPr lang="ru-RU" dirty="0" err="1" smtClean="0"/>
              <a:t>Менде</a:t>
            </a:r>
            <a:r>
              <a:rPr lang="ru-RU" dirty="0" smtClean="0"/>
              <a:t>, показывает первоначальный разрыв между временем музыкального модерна и прочим левым искусством. Авангардистские музыкальные практики прежде всего в областях, далеких от классического канона: театральной самодеятельности, кино, массовом празднике и любительском искусстве</a:t>
            </a:r>
            <a:r>
              <a:rPr lang="de-DE" dirty="0" smtClean="0"/>
              <a:t>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9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Роберт </a:t>
            </a:r>
            <a:r>
              <a:rPr lang="ru-RU" b="1" dirty="0" err="1"/>
              <a:t>Энц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Советская репертуарная политика в сталинское время на примере московских и ленинградских театров оперы и балета и филармоний. (</a:t>
            </a:r>
            <a:r>
              <a:rPr lang="de-DE" dirty="0" smtClean="0"/>
              <a:t>2006</a:t>
            </a:r>
            <a:r>
              <a:rPr lang="ru-RU" dirty="0" smtClean="0"/>
              <a:t>)</a:t>
            </a:r>
            <a:r>
              <a:rPr lang="de-DE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89" y="1971154"/>
            <a:ext cx="3451334" cy="4886846"/>
          </a:xfrm>
        </p:spPr>
      </p:pic>
      <p:sp>
        <p:nvSpPr>
          <p:cNvPr id="5" name="TextBox 4"/>
          <p:cNvSpPr txBox="1"/>
          <p:nvPr/>
        </p:nvSpPr>
        <p:spPr>
          <a:xfrm>
            <a:off x="4841823" y="1971154"/>
            <a:ext cx="6985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основе материала московских государственных, партийных, и архивов литературы и искусства</a:t>
            </a:r>
            <a:r>
              <a:rPr lang="de-DE" dirty="0" smtClean="0"/>
              <a:t> </a:t>
            </a:r>
            <a:r>
              <a:rPr lang="ru-RU" dirty="0" smtClean="0"/>
              <a:t>в диссертации показано противоречивое развитие и осуществление политически-мировоззренческого запроса советской власти в области репертуарной политики в театрах и филармониях. Тема анализируется на примере недостаточного государственного финансирования искусства, благодаря чему было сорвано успешное продвижение идеологических установок правительства. Это исследование показывает взаимозависимость политических решений в искусстве и институционального соперничества государственных и партийных бюрократов от искусства</a:t>
            </a:r>
            <a:r>
              <a:rPr lang="de-DE" dirty="0" smtClean="0"/>
              <a:t>, </a:t>
            </a:r>
            <a:r>
              <a:rPr lang="ru-RU" dirty="0" smtClean="0"/>
              <a:t>использовавших идеологическую аргументацию для нанесения вреда своим соперникам</a:t>
            </a:r>
            <a:r>
              <a:rPr lang="de-DE" dirty="0" smtClean="0"/>
              <a:t>. </a:t>
            </a:r>
            <a:r>
              <a:rPr lang="ru-RU" dirty="0" smtClean="0"/>
              <a:t>В результате имеется двойной пересмотр традиционных взглядов на культурную политику в Советском Союзе</a:t>
            </a:r>
            <a:r>
              <a:rPr lang="ru-RU" dirty="0"/>
              <a:t>, </a:t>
            </a:r>
            <a:r>
              <a:rPr lang="ru-RU" dirty="0" smtClean="0"/>
              <a:t>якобы всецело обусловленную </a:t>
            </a:r>
            <a:r>
              <a:rPr lang="ru-RU" dirty="0"/>
              <a:t>исключительно </a:t>
            </a:r>
            <a:r>
              <a:rPr lang="ru-RU" dirty="0" smtClean="0"/>
              <a:t>приматом советской	 идеологии.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9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5365" y="804519"/>
            <a:ext cx="9520158" cy="104923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Гертруд </a:t>
            </a:r>
            <a:r>
              <a:rPr lang="ru-RU" b="1" dirty="0" err="1" smtClean="0"/>
              <a:t>Пикхан</a:t>
            </a:r>
            <a:r>
              <a:rPr lang="ru-RU" b="1" dirty="0" smtClean="0"/>
              <a:t>, Максимилиан </a:t>
            </a:r>
            <a:r>
              <a:rPr lang="ru-RU" b="1" dirty="0" err="1" smtClean="0"/>
              <a:t>Прайслер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Изгнанный Гитлером, преследуемый Сталиным</a:t>
            </a:r>
            <a:r>
              <a:rPr lang="de-DE" dirty="0" smtClean="0"/>
              <a:t>: </a:t>
            </a:r>
            <a:r>
              <a:rPr lang="ru-RU" dirty="0" smtClean="0"/>
              <a:t>звезда джаза Эдди </a:t>
            </a:r>
            <a:r>
              <a:rPr lang="ru-RU" dirty="0" err="1" smtClean="0"/>
              <a:t>Рознер</a:t>
            </a:r>
            <a:r>
              <a:rPr lang="de-DE" dirty="0" smtClean="0"/>
              <a:t>, </a:t>
            </a:r>
            <a:r>
              <a:rPr lang="ru-RU" dirty="0" smtClean="0"/>
              <a:t>(</a:t>
            </a:r>
            <a:r>
              <a:rPr lang="de-DE" dirty="0" smtClean="0"/>
              <a:t>2010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35" y="2016124"/>
            <a:ext cx="2986077" cy="4841875"/>
          </a:xfrm>
        </p:spPr>
      </p:pic>
      <p:sp>
        <p:nvSpPr>
          <p:cNvPr id="5" name="TextBox 4"/>
          <p:cNvSpPr txBox="1"/>
          <p:nvPr/>
        </p:nvSpPr>
        <p:spPr>
          <a:xfrm>
            <a:off x="4702629" y="2016124"/>
            <a:ext cx="7331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истории европейского джаза Эдди </a:t>
            </a:r>
            <a:r>
              <a:rPr lang="ru-RU" dirty="0" err="1" smtClean="0"/>
              <a:t>Рознер</a:t>
            </a:r>
            <a:r>
              <a:rPr lang="ru-RU" dirty="0" smtClean="0"/>
              <a:t> </a:t>
            </a:r>
            <a:r>
              <a:rPr lang="de-DE" dirty="0" smtClean="0"/>
              <a:t>(1910 </a:t>
            </a:r>
            <a:r>
              <a:rPr lang="de-DE" dirty="0"/>
              <a:t>- 1976) </a:t>
            </a:r>
            <a:r>
              <a:rPr lang="ru-RU" dirty="0" smtClean="0"/>
              <a:t>представляет исключение</a:t>
            </a:r>
            <a:r>
              <a:rPr lang="de-DE" dirty="0" smtClean="0"/>
              <a:t>. </a:t>
            </a:r>
            <a:r>
              <a:rPr lang="ru-RU" dirty="0" smtClean="0"/>
              <a:t>Уже будучи в Берлине он начал свою карьеру как участник коллектива «</a:t>
            </a:r>
            <a:r>
              <a:rPr lang="de-DE" dirty="0" err="1"/>
              <a:t>Weintraub</a:t>
            </a:r>
            <a:r>
              <a:rPr lang="de-DE" dirty="0"/>
              <a:t> </a:t>
            </a:r>
            <a:r>
              <a:rPr lang="de-DE" dirty="0" err="1"/>
              <a:t>Syncopators</a:t>
            </a:r>
            <a:r>
              <a:rPr lang="ru-RU" dirty="0" smtClean="0"/>
              <a:t>»</a:t>
            </a:r>
            <a:r>
              <a:rPr lang="de-DE" dirty="0" smtClean="0"/>
              <a:t>. </a:t>
            </a:r>
            <a:r>
              <a:rPr lang="ru-RU" dirty="0" smtClean="0"/>
              <a:t>После </a:t>
            </a:r>
            <a:r>
              <a:rPr lang="ru-RU" dirty="0"/>
              <a:t>1933 </a:t>
            </a:r>
            <a:r>
              <a:rPr lang="ru-RU" dirty="0" smtClean="0"/>
              <a:t>года он </a:t>
            </a:r>
            <a:r>
              <a:rPr lang="ru-RU" dirty="0"/>
              <a:t>не мог чувствовать себя в безопасности </a:t>
            </a:r>
            <a:r>
              <a:rPr lang="ru-RU" dirty="0" smtClean="0"/>
              <a:t>из-за своего еврейского происхождения и пустился странствовать по Европе. В конечном итоге, в 1939 г., он оказался в Советском Союзе</a:t>
            </a:r>
            <a:r>
              <a:rPr lang="de-DE" dirty="0" smtClean="0"/>
              <a:t>, </a:t>
            </a:r>
            <a:r>
              <a:rPr lang="ru-RU" dirty="0" smtClean="0"/>
              <a:t>где во время Второй Мировой войны стал в роли «западного  импорта» звездой эстрады с собственным джазовым оркестром. После окончания войны он обвинен в предательстве и осужден к десяти годам лагерей. Но и будучи узником ГУЛАГа, </a:t>
            </a:r>
            <a:r>
              <a:rPr lang="ru-RU" dirty="0" err="1" smtClean="0"/>
              <a:t>Рознер</a:t>
            </a:r>
            <a:r>
              <a:rPr lang="ru-RU" dirty="0" smtClean="0"/>
              <a:t> продолжал заниматься джазом, а после смерти Сталина стал снова выступать  Москве вплоть до своего отъезда в Западный Берлин в 1973 г. </a:t>
            </a:r>
            <a:r>
              <a:rPr lang="ru-RU" dirty="0" err="1" smtClean="0"/>
              <a:t>Харизматичность</a:t>
            </a:r>
            <a:r>
              <a:rPr lang="ru-RU" dirty="0" smtClean="0"/>
              <a:t> </a:t>
            </a:r>
            <a:r>
              <a:rPr lang="ru-RU" dirty="0" err="1" smtClean="0"/>
              <a:t>Рознера</a:t>
            </a:r>
            <a:r>
              <a:rPr lang="ru-RU" dirty="0" smtClean="0"/>
              <a:t>, его энергия и любовь к музыке помогли ему выстоять и пережить две диктатуры. Его жизненный путь</a:t>
            </a:r>
            <a:r>
              <a:rPr lang="de-DE" dirty="0" smtClean="0"/>
              <a:t>, </a:t>
            </a:r>
            <a:r>
              <a:rPr lang="ru-RU" dirty="0" smtClean="0"/>
              <a:t>начавшийся и закончившийся в Берлине</a:t>
            </a:r>
            <a:r>
              <a:rPr lang="de-DE" dirty="0" smtClean="0"/>
              <a:t>, </a:t>
            </a:r>
            <a:r>
              <a:rPr lang="ru-RU" dirty="0" smtClean="0"/>
              <a:t>приобретает качество парадигмы </a:t>
            </a:r>
            <a:r>
              <a:rPr lang="de-DE" dirty="0" smtClean="0"/>
              <a:t>XX </a:t>
            </a:r>
            <a:r>
              <a:rPr lang="ru-RU" dirty="0" smtClean="0"/>
              <a:t>столетия и истории миграций.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8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Инна </a:t>
            </a:r>
            <a:r>
              <a:rPr lang="de-DE" b="1" dirty="0" smtClean="0"/>
              <a:t>K</a:t>
            </a:r>
            <a:r>
              <a:rPr lang="ru-RU" b="1" dirty="0" err="1" smtClean="0"/>
              <a:t>лаузе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>Звуки музыки в </a:t>
            </a:r>
            <a:r>
              <a:rPr lang="ru-RU" dirty="0" smtClean="0"/>
              <a:t>ГУЛАГе</a:t>
            </a:r>
            <a:r>
              <a:rPr lang="de-DE" dirty="0" smtClean="0"/>
              <a:t>:</a:t>
            </a:r>
            <a:r>
              <a:rPr lang="ru-RU" dirty="0" smtClean="0"/>
              <a:t> музыка и музыканты в советских трудовых лагерях 1920-х – 1950-х годов. </a:t>
            </a:r>
            <a:r>
              <a:rPr lang="de-DE" dirty="0" smtClean="0"/>
              <a:t>2014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70" y="1577921"/>
            <a:ext cx="2997395" cy="4486101"/>
          </a:xfrm>
        </p:spPr>
      </p:pic>
      <p:sp>
        <p:nvSpPr>
          <p:cNvPr id="5" name="TextBox 4"/>
          <p:cNvSpPr txBox="1"/>
          <p:nvPr/>
        </p:nvSpPr>
        <p:spPr>
          <a:xfrm>
            <a:off x="4901784" y="1853754"/>
            <a:ext cx="68654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«Горы человеческого горя» </a:t>
            </a:r>
            <a:r>
              <a:rPr lang="de-DE" dirty="0" smtClean="0"/>
              <a:t>(T.</a:t>
            </a:r>
            <a:r>
              <a:rPr lang="ru-RU" dirty="0" smtClean="0"/>
              <a:t> Лещенко</a:t>
            </a:r>
            <a:r>
              <a:rPr lang="de-DE" dirty="0" smtClean="0"/>
              <a:t>), </a:t>
            </a:r>
            <a:r>
              <a:rPr lang="ru-RU" dirty="0" smtClean="0"/>
              <a:t>с которым приходится сталкиваться исследователям жизни в ГУЛАГе</a:t>
            </a:r>
            <a:r>
              <a:rPr lang="de-DE" dirty="0" smtClean="0"/>
              <a:t>. </a:t>
            </a:r>
            <a:r>
              <a:rPr lang="ru-RU" dirty="0" smtClean="0"/>
              <a:t>Инна Клаузе пытается ответить на вопрос, какое значение могла иметь музыка в мире, где господствовали болезнь, смерть, непосильная работа и постоянный голод</a:t>
            </a:r>
            <a:r>
              <a:rPr lang="de-DE" dirty="0" smtClean="0"/>
              <a:t>. </a:t>
            </a:r>
            <a:r>
              <a:rPr lang="ru-RU" dirty="0" smtClean="0"/>
              <a:t>Автор рассматривает роль всех групп, участвовавших в музыкальной жизни</a:t>
            </a:r>
            <a:r>
              <a:rPr lang="de-DE" dirty="0" smtClean="0"/>
              <a:t>. </a:t>
            </a:r>
            <a:r>
              <a:rPr lang="ru-RU" dirty="0" smtClean="0"/>
              <a:t>Основное внимание уделяется музыкальным мероприятиям в целях перевоспитания</a:t>
            </a:r>
            <a:r>
              <a:rPr lang="de-DE" dirty="0" smtClean="0"/>
              <a:t>; </a:t>
            </a:r>
            <a:r>
              <a:rPr lang="ru-RU" dirty="0" smtClean="0"/>
              <a:t>на втором плане находится самодеятельное музыкальное и песенное искусство, которое могло играть оппозиционную роль по отношению к лагерной системе. Рассказ </a:t>
            </a:r>
            <a:r>
              <a:rPr lang="ru-RU" dirty="0"/>
              <a:t>о </a:t>
            </a:r>
            <a:r>
              <a:rPr lang="ru-RU" dirty="0" smtClean="0"/>
              <a:t>судьбах многих </a:t>
            </a:r>
            <a:r>
              <a:rPr lang="ru-RU" dirty="0"/>
              <a:t>заключенных </a:t>
            </a:r>
            <a:r>
              <a:rPr lang="ru-RU" dirty="0" smtClean="0"/>
              <a:t>музыкантов показывает</a:t>
            </a:r>
            <a:r>
              <a:rPr lang="de-DE" dirty="0" smtClean="0"/>
              <a:t>, </a:t>
            </a:r>
            <a:r>
              <a:rPr lang="ru-RU" dirty="0" smtClean="0"/>
              <a:t>какой огромный музыкальный потенциал сгинул в ГУЛАГе</a:t>
            </a:r>
            <a:r>
              <a:rPr lang="de-DE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3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Айке</a:t>
            </a:r>
            <a:r>
              <a:rPr lang="ru-RU" b="1" dirty="0" smtClean="0"/>
              <a:t> </a:t>
            </a:r>
            <a:r>
              <a:rPr lang="ru-RU" b="1" dirty="0" err="1" smtClean="0"/>
              <a:t>Штиллер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>Карл </a:t>
            </a:r>
            <a:r>
              <a:rPr lang="ru-RU" dirty="0" err="1"/>
              <a:t>Бюрен</a:t>
            </a:r>
            <a:r>
              <a:rPr lang="ru-RU" dirty="0"/>
              <a:t> </a:t>
            </a:r>
            <a:r>
              <a:rPr lang="ru-RU" dirty="0" smtClean="0"/>
              <a:t>– рабочий-спортсмен и спортивный функционер: бежал от Гитлера – погиб от Сталина</a:t>
            </a:r>
            <a:r>
              <a:rPr lang="de-DE" dirty="0"/>
              <a:t>.</a:t>
            </a:r>
            <a:r>
              <a:rPr lang="ru-RU" dirty="0" smtClean="0"/>
              <a:t> (</a:t>
            </a:r>
            <a:r>
              <a:rPr lang="de-DE" dirty="0" smtClean="0"/>
              <a:t>2007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1" y="1980692"/>
            <a:ext cx="2835470" cy="4486503"/>
          </a:xfrm>
        </p:spPr>
      </p:pic>
      <p:sp>
        <p:nvSpPr>
          <p:cNvPr id="8" name="TextBox 7"/>
          <p:cNvSpPr txBox="1"/>
          <p:nvPr/>
        </p:nvSpPr>
        <p:spPr>
          <a:xfrm>
            <a:off x="3184071" y="1459664"/>
            <a:ext cx="90079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Карл </a:t>
            </a:r>
            <a:r>
              <a:rPr lang="ru-RU" dirty="0" err="1" smtClean="0"/>
              <a:t>Бюрен</a:t>
            </a:r>
            <a:r>
              <a:rPr lang="ru-RU" dirty="0"/>
              <a:t> </a:t>
            </a:r>
            <a:r>
              <a:rPr lang="ru-RU" dirty="0" smtClean="0"/>
              <a:t>принадлежал в начале 1930-х годов к ведущим функционерам социал-демократам международного и германского рабочего спортивного движения</a:t>
            </a:r>
            <a:r>
              <a:rPr lang="de-DE" dirty="0" smtClean="0"/>
              <a:t>. </a:t>
            </a:r>
            <a:r>
              <a:rPr lang="ru-RU" dirty="0" smtClean="0"/>
              <a:t>После Первой мировой войны в 1</a:t>
            </a:r>
            <a:r>
              <a:rPr lang="de-DE" dirty="0" smtClean="0"/>
              <a:t>921 </a:t>
            </a:r>
            <a:r>
              <a:rPr lang="ru-RU" dirty="0" smtClean="0"/>
              <a:t>г. один из высоких </a:t>
            </a:r>
            <a:r>
              <a:rPr lang="ru-RU" dirty="0"/>
              <a:t>функционеров </a:t>
            </a:r>
            <a:r>
              <a:rPr lang="ru-RU" dirty="0" smtClean="0"/>
              <a:t>Спортивного </a:t>
            </a:r>
            <a:r>
              <a:rPr lang="ru-RU" dirty="0"/>
              <a:t>и </a:t>
            </a:r>
            <a:r>
              <a:rPr lang="ru-RU" dirty="0" smtClean="0"/>
              <a:t>гимнастического союза рабочих (</a:t>
            </a:r>
            <a:r>
              <a:rPr lang="de-DE" dirty="0" smtClean="0"/>
              <a:t>Arbeiter-Turn- </a:t>
            </a:r>
            <a:r>
              <a:rPr lang="de-DE" dirty="0"/>
              <a:t>und </a:t>
            </a:r>
            <a:r>
              <a:rPr lang="de-DE" dirty="0" smtClean="0"/>
              <a:t>Sportbund </a:t>
            </a:r>
            <a:r>
              <a:rPr lang="de-DE" dirty="0"/>
              <a:t>(ATSB</a:t>
            </a:r>
            <a:r>
              <a:rPr lang="de-DE" dirty="0" smtClean="0"/>
              <a:t>)</a:t>
            </a:r>
            <a:r>
              <a:rPr lang="ru-RU" dirty="0" smtClean="0"/>
              <a:t> – мощной организации с более чем </a:t>
            </a:r>
            <a:r>
              <a:rPr lang="de-DE" dirty="0" smtClean="0"/>
              <a:t> </a:t>
            </a:r>
            <a:r>
              <a:rPr lang="de-DE" dirty="0"/>
              <a:t>l </a:t>
            </a:r>
            <a:r>
              <a:rPr lang="ru-RU" dirty="0" smtClean="0"/>
              <a:t>миллионом членов</a:t>
            </a:r>
            <a:r>
              <a:rPr lang="de-DE" dirty="0" smtClean="0"/>
              <a:t>. </a:t>
            </a:r>
            <a:r>
              <a:rPr lang="ru-RU" dirty="0" smtClean="0"/>
              <a:t>В 1920-30е гг. </a:t>
            </a:r>
            <a:r>
              <a:rPr lang="ru-RU" dirty="0" err="1" smtClean="0"/>
              <a:t>Бюрен</a:t>
            </a:r>
            <a:r>
              <a:rPr lang="ru-RU" dirty="0" smtClean="0"/>
              <a:t> публикует ряд книг, является организатором крупных спортивных событий, например, </a:t>
            </a:r>
            <a:r>
              <a:rPr lang="de-DE" dirty="0" smtClean="0"/>
              <a:t>1</a:t>
            </a:r>
            <a:r>
              <a:rPr lang="ru-RU" dirty="0" smtClean="0"/>
              <a:t>-й рабочей олимпиады в </a:t>
            </a:r>
            <a:r>
              <a:rPr lang="de-DE" dirty="0" smtClean="0"/>
              <a:t>1925 </a:t>
            </a:r>
            <a:r>
              <a:rPr lang="ru-RU" dirty="0" smtClean="0"/>
              <a:t>г. во Франкфурте на Майне. После запрета Союза </a:t>
            </a:r>
            <a:r>
              <a:rPr lang="ru-RU" dirty="0" err="1" smtClean="0"/>
              <a:t>Бюрен</a:t>
            </a:r>
            <a:r>
              <a:rPr lang="ru-RU" dirty="0" smtClean="0"/>
              <a:t> эмигрирует в мае</a:t>
            </a:r>
            <a:r>
              <a:rPr lang="de-DE" dirty="0" smtClean="0"/>
              <a:t> </a:t>
            </a:r>
            <a:r>
              <a:rPr lang="de-DE" dirty="0"/>
              <a:t>1933 </a:t>
            </a:r>
            <a:r>
              <a:rPr lang="ru-RU" dirty="0" smtClean="0"/>
              <a:t>г. в Чехословакию, а затем в </a:t>
            </a:r>
            <a:r>
              <a:rPr lang="de-DE" dirty="0" smtClean="0"/>
              <a:t>1935 </a:t>
            </a:r>
            <a:r>
              <a:rPr lang="ru-RU" dirty="0" smtClean="0"/>
              <a:t>г. в Москву</a:t>
            </a:r>
            <a:r>
              <a:rPr lang="de-DE" dirty="0" smtClean="0"/>
              <a:t>. </a:t>
            </a:r>
            <a:r>
              <a:rPr lang="ru-RU" dirty="0" smtClean="0"/>
              <a:t>Там он преподавал в различных спортивных институтах</a:t>
            </a:r>
            <a:r>
              <a:rPr lang="de-DE" dirty="0" smtClean="0"/>
              <a:t>. </a:t>
            </a:r>
            <a:r>
              <a:rPr lang="ru-RU" dirty="0" smtClean="0"/>
              <a:t>В </a:t>
            </a:r>
            <a:r>
              <a:rPr lang="de-DE" dirty="0" smtClean="0"/>
              <a:t>1937 </a:t>
            </a:r>
            <a:r>
              <a:rPr lang="ru-RU" dirty="0" smtClean="0"/>
              <a:t>г. семья </a:t>
            </a:r>
            <a:r>
              <a:rPr lang="ru-RU" dirty="0" err="1" smtClean="0"/>
              <a:t>Бюренов</a:t>
            </a:r>
            <a:r>
              <a:rPr lang="ru-RU" dirty="0" smtClean="0"/>
              <a:t> попадает в жернова сталинского террора.</a:t>
            </a:r>
            <a:r>
              <a:rPr lang="de-DE" dirty="0" smtClean="0"/>
              <a:t> </a:t>
            </a:r>
            <a:r>
              <a:rPr lang="ru-RU" dirty="0" smtClean="0"/>
              <a:t>Против антифашистов отца и сына (в тот момент студент) </a:t>
            </a:r>
            <a:r>
              <a:rPr lang="ru-RU" dirty="0" err="1" smtClean="0"/>
              <a:t>Бюренов</a:t>
            </a:r>
            <a:r>
              <a:rPr lang="ru-RU" dirty="0" smtClean="0"/>
              <a:t> выдвинуты абсурдные обвинения в шпионаже и в организации в Москве якобы группы </a:t>
            </a:r>
            <a:r>
              <a:rPr lang="ru-RU" dirty="0" err="1" smtClean="0"/>
              <a:t>гитлер-югенд</a:t>
            </a:r>
            <a:r>
              <a:rPr lang="ru-RU" dirty="0" smtClean="0"/>
              <a:t>.</a:t>
            </a:r>
            <a:r>
              <a:rPr lang="de-DE" dirty="0" smtClean="0"/>
              <a:t> </a:t>
            </a:r>
            <a:r>
              <a:rPr lang="ru-RU" dirty="0" smtClean="0"/>
              <a:t>Архивные документы подтверждают, что </a:t>
            </a:r>
            <a:r>
              <a:rPr lang="ru-RU" dirty="0" err="1" smtClean="0"/>
              <a:t>Бюрен</a:t>
            </a:r>
            <a:r>
              <a:rPr lang="ru-RU" dirty="0" smtClean="0"/>
              <a:t> и его сын были казнены летом </a:t>
            </a:r>
            <a:r>
              <a:rPr lang="de-DE" dirty="0" smtClean="0"/>
              <a:t>1938 </a:t>
            </a:r>
            <a:r>
              <a:rPr lang="ru-RU" dirty="0" smtClean="0"/>
              <a:t>г. в Бутово</a:t>
            </a:r>
            <a:r>
              <a:rPr lang="de-DE" dirty="0" smtClean="0"/>
              <a:t>/</a:t>
            </a:r>
            <a:r>
              <a:rPr lang="ru-RU" dirty="0" smtClean="0"/>
              <a:t>Москва.</a:t>
            </a:r>
            <a:r>
              <a:rPr lang="de-DE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Манфред </a:t>
            </a:r>
            <a:r>
              <a:rPr lang="ru-RU" b="1" dirty="0" err="1"/>
              <a:t>Хильдермайер</a:t>
            </a: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Советский Союз </a:t>
            </a:r>
            <a:r>
              <a:rPr lang="ru-RU" dirty="0"/>
              <a:t>1917-1991 </a:t>
            </a:r>
            <a:r>
              <a:rPr lang="ru-RU" dirty="0" smtClean="0"/>
              <a:t>(3-е изд., 2016)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57" y="1589031"/>
            <a:ext cx="2953317" cy="4503808"/>
          </a:xfrm>
        </p:spPr>
      </p:pic>
      <p:sp>
        <p:nvSpPr>
          <p:cNvPr id="3" name="TextBox 2"/>
          <p:cNvSpPr txBox="1"/>
          <p:nvPr/>
        </p:nvSpPr>
        <p:spPr>
          <a:xfrm>
            <a:off x="4844374" y="1627942"/>
            <a:ext cx="70039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Хильдермайер</a:t>
            </a:r>
            <a:r>
              <a:rPr lang="ru-RU" dirty="0" smtClean="0"/>
              <a:t>, говоря о причинах русской революции </a:t>
            </a:r>
            <a:r>
              <a:rPr lang="ru-RU" dirty="0"/>
              <a:t>и </a:t>
            </a:r>
            <a:r>
              <a:rPr lang="ru-RU" dirty="0" smtClean="0"/>
              <a:t>гражданской войны, отмечает, что наблюдаемая в </a:t>
            </a:r>
            <a:r>
              <a:rPr lang="ru-RU" dirty="0"/>
              <a:t>последнее </a:t>
            </a:r>
            <a:r>
              <a:rPr lang="ru-RU" dirty="0" smtClean="0"/>
              <a:t>время тенденция</a:t>
            </a:r>
            <a:r>
              <a:rPr lang="ru-RU" dirty="0"/>
              <a:t>, рассматривать развитие экономики России в последние десятилетия монархии как успешное ввиду стремительной </a:t>
            </a:r>
            <a:r>
              <a:rPr lang="ru-RU" dirty="0" smtClean="0"/>
              <a:t>индустриализации не совсем правильно. </a:t>
            </a:r>
            <a:r>
              <a:rPr lang="ru-RU" dirty="0"/>
              <a:t>В абсолютных числах несомненно Россия стояла в первой пятерке стран мира по темпам развития. Но в пересчете на душу населения эти успехи </a:t>
            </a:r>
            <a:r>
              <a:rPr lang="ru-RU" dirty="0" smtClean="0"/>
              <a:t>становятся относительными и </a:t>
            </a:r>
            <a:r>
              <a:rPr lang="ru-RU" dirty="0"/>
              <a:t>сходят на нет. Российская экономика и социальная система не справились с быстрым ростом населения. Аграрный кризис и </a:t>
            </a:r>
            <a:r>
              <a:rPr lang="ru-RU" dirty="0" smtClean="0"/>
              <a:t>промышленная революция</a:t>
            </a:r>
            <a:r>
              <a:rPr lang="ru-RU" dirty="0"/>
              <a:t>, </a:t>
            </a:r>
            <a:r>
              <a:rPr lang="ru-RU" dirty="0" smtClean="0"/>
              <a:t>стремительный рост </a:t>
            </a:r>
            <a:r>
              <a:rPr lang="ru-RU" dirty="0"/>
              <a:t>рабочего </a:t>
            </a:r>
            <a:r>
              <a:rPr lang="ru-RU" dirty="0" smtClean="0"/>
              <a:t>класса, привели к сильным социальным диспропорциям, а Первая мировая война усилила их и привела к хаосу революции. Его изложение о советской эпохе соответствует основным выводам немецкой историографии относительно </a:t>
            </a:r>
            <a:r>
              <a:rPr lang="ru-RU" dirty="0" err="1" smtClean="0"/>
              <a:t>раннесоветского</a:t>
            </a:r>
            <a:r>
              <a:rPr lang="ru-RU" dirty="0" smtClean="0"/>
              <a:t> общества.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4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 dirty="0"/>
              <a:t>Эвелин</a:t>
            </a:r>
            <a:r>
              <a:rPr lang="ru-RU" dirty="0" smtClean="0"/>
              <a:t> </a:t>
            </a:r>
            <a:r>
              <a:rPr lang="ru-RU" sz="2900" b="1" dirty="0" err="1"/>
              <a:t>Айхлер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Пионерские лагеря в Советском Союзе (2016)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09" y="2048782"/>
            <a:ext cx="3410792" cy="4809218"/>
          </a:xfrm>
        </p:spPr>
      </p:pic>
      <p:sp>
        <p:nvSpPr>
          <p:cNvPr id="5" name="TextBox 4"/>
          <p:cNvSpPr txBox="1"/>
          <p:nvPr/>
        </p:nvSpPr>
        <p:spPr>
          <a:xfrm>
            <a:off x="4294414" y="2048782"/>
            <a:ext cx="77397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Советском Союзе сотни тысяч детей и юношества отправлялись в летние лагеря. В работе анализируется роль пионерских лагерей в советском обществе. В первой части рассматривается история возникновения и развития культуры лагерей от Октябрьской революции до начала ВОВ.</a:t>
            </a:r>
            <a:r>
              <a:rPr lang="de-DE" dirty="0" smtClean="0"/>
              <a:t> </a:t>
            </a:r>
            <a:r>
              <a:rPr lang="ru-RU" dirty="0" smtClean="0"/>
              <a:t>При этом показано, что идеологическое наполнение и содержание приспосабливались к общественным отношениям и политическим реалиям. Вторая часть посвящена непосредственно пионерскому лагерю «Артек». Структура главы выдержана хронологически с 1925 до 1970-х годов. С помощью определенных тематических аспектов, выбранных для каждого периода, стало возможным плотное описание</a:t>
            </a:r>
            <a:r>
              <a:rPr lang="de-DE" dirty="0" smtClean="0"/>
              <a:t>, </a:t>
            </a:r>
            <a:r>
              <a:rPr lang="ru-RU" dirty="0" smtClean="0"/>
              <a:t>позволившее наглядно и пластично представить жизнь отдыхающих детей</a:t>
            </a:r>
            <a:r>
              <a:rPr lang="de-DE" dirty="0" smtClean="0"/>
              <a:t>. </a:t>
            </a:r>
            <a:r>
              <a:rPr lang="de-DE" dirty="0"/>
              <a:t/>
            </a:r>
            <a:br>
              <a:rPr lang="de-DE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Татьяна </a:t>
            </a:r>
            <a:r>
              <a:rPr lang="ru-RU" b="1" dirty="0" err="1"/>
              <a:t>Бедзон</a:t>
            </a:r>
            <a:r>
              <a:rPr lang="ru-RU" b="1" dirty="0"/>
              <a:t>, Максим Шульц</a:t>
            </a:r>
            <a:br>
              <a:rPr lang="ru-RU" b="1" dirty="0"/>
            </a:br>
            <a:r>
              <a:rPr lang="ru-RU" dirty="0" smtClean="0"/>
              <a:t>Советская культура перевода в 1920-е - 1930-е годы. Издательства Всемирная литература и Академия (2015)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666610"/>
              </p:ext>
            </p:extLst>
          </p:nvPr>
        </p:nvGraphicFramePr>
        <p:xfrm>
          <a:off x="1535113" y="2666524"/>
          <a:ext cx="9520237" cy="2867229"/>
        </p:xfrm>
        <a:graphic>
          <a:graphicData uri="http://schemas.openxmlformats.org/drawingml/2006/table">
            <a:tbl>
              <a:tblPr/>
              <a:tblGrid>
                <a:gridCol w="2380059">
                  <a:extLst>
                    <a:ext uri="{9D8B030D-6E8A-4147-A177-3AD203B41FA5}">
                      <a16:colId xmlns:a16="http://schemas.microsoft.com/office/drawing/2014/main" val="3815219090"/>
                    </a:ext>
                  </a:extLst>
                </a:gridCol>
                <a:gridCol w="7140178">
                  <a:extLst>
                    <a:ext uri="{9D8B030D-6E8A-4147-A177-3AD203B41FA5}">
                      <a16:colId xmlns:a16="http://schemas.microsoft.com/office/drawing/2014/main" val="2731080239"/>
                    </a:ext>
                  </a:extLst>
                </a:gridCol>
              </a:tblGrid>
              <a:tr h="18728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392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376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389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28989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9" y="2062265"/>
            <a:ext cx="3333168" cy="4722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3787" y="1693941"/>
            <a:ext cx="78599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Почти сразу после прихода к власти большевиков в Петрограде основано издательство «Всемирная литература»</a:t>
            </a:r>
            <a:r>
              <a:rPr lang="de-DE" dirty="0" smtClean="0"/>
              <a:t>. </a:t>
            </a:r>
            <a:r>
              <a:rPr lang="ru-RU" dirty="0" smtClean="0"/>
              <a:t>Его задача заключалась в том, чтобы представить советским читателям «сокровища всемирной литературы» в русском переводе. Обширная программа переводов произведений, выработанная в этом издательстве, была унаследована впоследствии издательством «Академия»</a:t>
            </a:r>
            <a:r>
              <a:rPr lang="de-DE" dirty="0" smtClean="0"/>
              <a:t>. </a:t>
            </a:r>
            <a:r>
              <a:rPr lang="ru-RU" dirty="0" smtClean="0"/>
              <a:t>В этих издательствах концентрировалась переводческая работа </a:t>
            </a:r>
            <a:r>
              <a:rPr lang="de-DE" dirty="0" smtClean="0"/>
              <a:t>1920</a:t>
            </a:r>
            <a:r>
              <a:rPr lang="ru-RU" dirty="0" smtClean="0"/>
              <a:t>-х</a:t>
            </a:r>
            <a:r>
              <a:rPr lang="de-DE" dirty="0" smtClean="0"/>
              <a:t> </a:t>
            </a:r>
            <a:r>
              <a:rPr lang="ru-RU" dirty="0" smtClean="0"/>
              <a:t>–</a:t>
            </a:r>
            <a:r>
              <a:rPr lang="de-DE" dirty="0" smtClean="0"/>
              <a:t> 1930</a:t>
            </a:r>
            <a:r>
              <a:rPr lang="ru-RU" dirty="0" smtClean="0"/>
              <a:t>х</a:t>
            </a:r>
            <a:r>
              <a:rPr lang="de-DE" dirty="0" smtClean="0"/>
              <a:t> </a:t>
            </a:r>
            <a:r>
              <a:rPr lang="ru-RU" dirty="0" smtClean="0"/>
              <a:t>годов Советского Союза в области художественной литературы. Именно здесь началась профессионализация литературного перевода. Здесь же возникли первые работы по теории перевода и нормы последнего, живо </a:t>
            </a:r>
            <a:r>
              <a:rPr lang="ru-RU" dirty="0" err="1" smtClean="0"/>
              <a:t>обсуждавшиеся</a:t>
            </a:r>
            <a:r>
              <a:rPr lang="ru-RU" dirty="0" smtClean="0"/>
              <a:t> далеко за пределами профессионального круга переводчиков. Это время наложило неизгладимый отпечаток на культуру перевода всего советского периода.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7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314656"/>
            <a:ext cx="9520158" cy="1049235"/>
          </a:xfrm>
        </p:spPr>
        <p:txBody>
          <a:bodyPr/>
          <a:lstStyle/>
          <a:p>
            <a:r>
              <a:rPr lang="ru-RU" sz="2900" b="1" dirty="0"/>
              <a:t>Юлия </a:t>
            </a:r>
            <a:r>
              <a:rPr lang="ru-RU" sz="2900" b="1" dirty="0" err="1"/>
              <a:t>Обертрайс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dirty="0" smtClean="0"/>
              <a:t>Слезы социализма (2004)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6" y="1955305"/>
            <a:ext cx="2579474" cy="4144356"/>
          </a:xfrm>
        </p:spPr>
      </p:pic>
      <p:sp>
        <p:nvSpPr>
          <p:cNvPr id="5" name="TextBox 4"/>
          <p:cNvSpPr txBox="1"/>
          <p:nvPr/>
        </p:nvSpPr>
        <p:spPr>
          <a:xfrm>
            <a:off x="2939143" y="1432790"/>
            <a:ext cx="90979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Микроанализ жителей одного жилого дома на </a:t>
            </a:r>
            <a:r>
              <a:rPr lang="ru-RU" dirty="0" smtClean="0"/>
              <a:t>Фонтанке является первой основательной работой в области коммунальных квартир. Автор исходит, если речь идет о Новом человеке, из проектов 1920-х годов</a:t>
            </a:r>
            <a:r>
              <a:rPr lang="de-DE" dirty="0" smtClean="0"/>
              <a:t>, </a:t>
            </a:r>
            <a:r>
              <a:rPr lang="ru-RU" dirty="0" smtClean="0"/>
              <a:t>нашедших свое отражение в монографиях и журналах</a:t>
            </a:r>
            <a:r>
              <a:rPr lang="de-DE" dirty="0" smtClean="0"/>
              <a:t>. </a:t>
            </a:r>
            <a:r>
              <a:rPr lang="ru-RU" dirty="0" smtClean="0"/>
              <a:t>Этим работам свойственна специфика, характерная для всех научных дискуссий того времени: сильное механистичное и </a:t>
            </a:r>
            <a:r>
              <a:rPr lang="ru-RU" dirty="0" err="1" smtClean="0"/>
              <a:t>биологизированное</a:t>
            </a:r>
            <a:r>
              <a:rPr lang="ru-RU" dirty="0" smtClean="0"/>
              <a:t> видение человека</a:t>
            </a:r>
            <a:r>
              <a:rPr lang="de-DE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Отрадно сочетание у </a:t>
            </a:r>
            <a:r>
              <a:rPr lang="ru-RU" dirty="0" err="1" smtClean="0"/>
              <a:t>Обертрайс</a:t>
            </a:r>
            <a:r>
              <a:rPr lang="ru-RU" dirty="0" smtClean="0"/>
              <a:t> культурно-исторической методики с остающимся концентрированным вниманием на повседневном поведении и </a:t>
            </a:r>
            <a:r>
              <a:rPr lang="ru-RU" dirty="0" err="1" smtClean="0"/>
              <a:t>результирующимся</a:t>
            </a:r>
            <a:r>
              <a:rPr lang="ru-RU" dirty="0" smtClean="0"/>
              <a:t> из него опыте человека, а не только в оснащении повседневности некими культурными кодами и символикой.</a:t>
            </a:r>
            <a:r>
              <a:rPr lang="de-DE" dirty="0" smtClean="0"/>
              <a:t> </a:t>
            </a:r>
            <a:r>
              <a:rPr lang="ru-RU" dirty="0" smtClean="0"/>
              <a:t>Ее богатое материалом микро-исследование одного петроградского дома является глубоким взглядом на жизненный мир раннего советского общества.</a:t>
            </a:r>
            <a:r>
              <a:rPr lang="de-DE" dirty="0" smtClean="0"/>
              <a:t> </a:t>
            </a:r>
            <a:endParaRPr lang="ru-RU" dirty="0" smtClean="0"/>
          </a:p>
          <a:p>
            <a:pPr algn="just"/>
            <a:r>
              <a:rPr lang="ru-RU" dirty="0" smtClean="0"/>
              <a:t>См.: </a:t>
            </a:r>
            <a:r>
              <a:rPr lang="de-DE" dirty="0" smtClean="0"/>
              <a:t>Karl </a:t>
            </a:r>
            <a:r>
              <a:rPr lang="de-DE" i="1" dirty="0"/>
              <a:t>Schlögel</a:t>
            </a:r>
            <a:r>
              <a:rPr lang="de-DE" dirty="0"/>
              <a:t>, </a:t>
            </a:r>
            <a:r>
              <a:rPr lang="de-DE" dirty="0" err="1"/>
              <a:t>Kommunalka</a:t>
            </a:r>
            <a:r>
              <a:rPr lang="de-DE" dirty="0"/>
              <a:t> – oder: Kommunismus als Lebensform. In: Historische Anthropologie, 1998. S. </a:t>
            </a:r>
            <a:r>
              <a:rPr lang="de-DE" dirty="0" smtClean="0"/>
              <a:t>332–337</a:t>
            </a:r>
            <a:r>
              <a:rPr lang="ru-RU" dirty="0" smtClean="0"/>
              <a:t>; </a:t>
            </a:r>
            <a:r>
              <a:rPr lang="de-DE" dirty="0" smtClean="0"/>
              <a:t>Manfred </a:t>
            </a:r>
            <a:r>
              <a:rPr lang="de-DE" i="1" dirty="0" err="1"/>
              <a:t>Hildermeier</a:t>
            </a:r>
            <a:r>
              <a:rPr lang="de-DE" dirty="0"/>
              <a:t>, Revolution und Kultur. Der „</a:t>
            </a:r>
            <a:r>
              <a:rPr lang="de-DE" i="1" dirty="0"/>
              <a:t>neue Mensch</a:t>
            </a:r>
            <a:r>
              <a:rPr lang="de-DE" dirty="0"/>
              <a:t>“ in der frühen Sowjetunion, in: Jahrbuch des Historischen Kollegs, 1996. München 1997, S. 51-67. </a:t>
            </a:r>
            <a:r>
              <a:rPr lang="ru-RU" dirty="0" smtClean="0"/>
              <a:t>К культурной </a:t>
            </a:r>
            <a:r>
              <a:rPr lang="ru-RU" dirty="0" err="1" smtClean="0"/>
              <a:t>исторпии</a:t>
            </a:r>
            <a:r>
              <a:rPr lang="ru-RU" dirty="0" smtClean="0"/>
              <a:t> Сталинизма см. обобщающую </a:t>
            </a:r>
            <a:r>
              <a:rPr lang="ru-RU" dirty="0" err="1" smtClean="0"/>
              <a:t>резензию</a:t>
            </a:r>
            <a:r>
              <a:rPr lang="de-DE" dirty="0"/>
              <a:t>: Dietmar</a:t>
            </a:r>
            <a:r>
              <a:rPr lang="ru-RU" dirty="0"/>
              <a:t> </a:t>
            </a:r>
            <a:r>
              <a:rPr lang="de-DE" dirty="0" err="1"/>
              <a:t>Neutatz</a:t>
            </a:r>
            <a:r>
              <a:rPr lang="de-DE" dirty="0" smtClean="0"/>
              <a:t>,</a:t>
            </a:r>
            <a:r>
              <a:rPr lang="ru-RU" dirty="0" smtClean="0"/>
              <a:t> </a:t>
            </a:r>
            <a:r>
              <a:rPr lang="de-DE" dirty="0"/>
              <a:t>Der Stalinismus in der Neuen Kulturgeschichte, in: Neue Politische Literatur 48 (2003), S. 96-127. 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3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Ева </a:t>
            </a:r>
            <a:r>
              <a:rPr lang="ru-RU" b="1" dirty="0" err="1" smtClean="0"/>
              <a:t>Маурер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Пути к пику Сталина: советские альпинисты 1928 -1953. (</a:t>
            </a:r>
            <a:r>
              <a:rPr lang="de-DE" dirty="0" smtClean="0"/>
              <a:t>2010</a:t>
            </a:r>
            <a:r>
              <a:rPr lang="ru-RU" dirty="0" smtClean="0"/>
              <a:t>)</a:t>
            </a:r>
            <a:r>
              <a:rPr lang="de-DE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2" y="2016124"/>
            <a:ext cx="3261621" cy="4773105"/>
          </a:xfrm>
        </p:spPr>
      </p:pic>
      <p:sp>
        <p:nvSpPr>
          <p:cNvPr id="5" name="TextBox 4"/>
          <p:cNvSpPr txBox="1"/>
          <p:nvPr/>
        </p:nvSpPr>
        <p:spPr>
          <a:xfrm>
            <a:off x="3715966" y="1646473"/>
            <a:ext cx="7661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Маурер</a:t>
            </a:r>
            <a:r>
              <a:rPr lang="ru-RU" dirty="0" smtClean="0"/>
              <a:t> описывает властные техники и механизмы социализации в альпинизме при Сталинизме. Она обращает внимание на конструкцию и </a:t>
            </a:r>
            <a:r>
              <a:rPr lang="ru-RU" dirty="0" err="1" smtClean="0"/>
              <a:t>контекстуализацию</a:t>
            </a:r>
            <a:r>
              <a:rPr lang="ru-RU" dirty="0" smtClean="0"/>
              <a:t> горных ландшафтов в образном мир Советского Союза, показывает</a:t>
            </a:r>
            <a:r>
              <a:rPr lang="de-DE" dirty="0" smtClean="0"/>
              <a:t> </a:t>
            </a:r>
            <a:r>
              <a:rPr lang="ru-RU" dirty="0" smtClean="0"/>
              <a:t>границы в поведении и возможности </a:t>
            </a:r>
            <a:r>
              <a:rPr lang="de-DE" dirty="0" smtClean="0"/>
              <a:t>Gestaltungsmöglichkeiten </a:t>
            </a:r>
            <a:r>
              <a:rPr lang="ru-RU" dirty="0" smtClean="0"/>
              <a:t>отдельных актеров и групп , описывает повседневность и досуг среди эйфории социалистического строительства</a:t>
            </a:r>
            <a:r>
              <a:rPr lang="de-DE" dirty="0" smtClean="0"/>
              <a:t>, </a:t>
            </a:r>
            <a:r>
              <a:rPr lang="ru-RU" dirty="0" smtClean="0"/>
              <a:t>террором, войной и желанием покорять горные вершины</a:t>
            </a:r>
            <a:r>
              <a:rPr lang="de-DE" dirty="0" smtClean="0"/>
              <a:t>. </a:t>
            </a:r>
            <a:r>
              <a:rPr lang="ru-RU" dirty="0" smtClean="0"/>
              <a:t>Автор </a:t>
            </a:r>
            <a:r>
              <a:rPr lang="de-DE" dirty="0" smtClean="0"/>
              <a:t>Maurer beschreibt zunächst </a:t>
            </a:r>
            <a:r>
              <a:rPr lang="de-DE" dirty="0"/>
              <a:t>vor dem Hintergrund </a:t>
            </a:r>
            <a:r>
              <a:rPr lang="de-DE" dirty="0" smtClean="0"/>
              <a:t>der</a:t>
            </a:r>
            <a:r>
              <a:rPr lang="ru-RU" dirty="0" smtClean="0"/>
              <a:t> «Общество пролетарского туризма и экскурсий» </a:t>
            </a:r>
            <a:r>
              <a:rPr lang="de-DE" dirty="0" smtClean="0"/>
              <a:t> </a:t>
            </a:r>
            <a:r>
              <a:rPr lang="ru-RU" dirty="0" smtClean="0"/>
              <a:t>«пролетаризацию» и формы организации отпуска в СССР </a:t>
            </a:r>
            <a:r>
              <a:rPr lang="de-DE" dirty="0" smtClean="0"/>
              <a:t>1920</a:t>
            </a:r>
            <a:r>
              <a:rPr lang="ru-RU" dirty="0" smtClean="0"/>
              <a:t>-х годов</a:t>
            </a:r>
            <a:r>
              <a:rPr lang="de-DE" dirty="0" smtClean="0"/>
              <a:t>. </a:t>
            </a:r>
          </a:p>
          <a:p>
            <a:pPr algn="just"/>
            <a:r>
              <a:rPr lang="ru-RU" dirty="0" smtClean="0"/>
              <a:t>При организации туристических поездок виден страх государства перед «свободным» временем, неконтролируемым пространством приватного</a:t>
            </a:r>
            <a:r>
              <a:rPr lang="de-DE" dirty="0" smtClean="0"/>
              <a:t>. </a:t>
            </a:r>
            <a:r>
              <a:rPr lang="ru-RU" dirty="0" smtClean="0"/>
              <a:t>Автор показывает как альпинисты </a:t>
            </a:r>
            <a:r>
              <a:rPr lang="de-DE" dirty="0" smtClean="0"/>
              <a:t>– </a:t>
            </a:r>
            <a:r>
              <a:rPr lang="ru-RU" dirty="0" smtClean="0"/>
              <a:t>в основном интеллигенция мужского пола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ru-RU" dirty="0" smtClean="0"/>
              <a:t>свое хобби умело приспосабливали к системе с ее риторикой и идеологическими дискурсами.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1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Таня </a:t>
            </a:r>
            <a:r>
              <a:rPr lang="ru-RU" b="1" dirty="0" err="1" smtClean="0"/>
              <a:t>Пентер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/>
              <a:t>Уголь для </a:t>
            </a:r>
            <a:r>
              <a:rPr lang="ru-RU" sz="3600" dirty="0" smtClean="0"/>
              <a:t>Сталина </a:t>
            </a:r>
            <a:r>
              <a:rPr lang="ru-RU" sz="3600" dirty="0"/>
              <a:t>и </a:t>
            </a:r>
            <a:r>
              <a:rPr lang="ru-RU" sz="3600" dirty="0" smtClean="0"/>
              <a:t>Гитлера: работа и жизнь в Донбассе 1929 – 1953</a:t>
            </a:r>
            <a:r>
              <a:rPr lang="de-DE" sz="3600" dirty="0" smtClean="0"/>
              <a:t> </a:t>
            </a:r>
            <a:r>
              <a:rPr lang="ru-RU" sz="3600" dirty="0" smtClean="0"/>
              <a:t>(</a:t>
            </a:r>
            <a:r>
              <a:rPr lang="de-DE" sz="3600" dirty="0" smtClean="0"/>
              <a:t>2010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49" y="2016125"/>
            <a:ext cx="2791465" cy="4084872"/>
          </a:xfrm>
        </p:spPr>
      </p:pic>
      <p:sp>
        <p:nvSpPr>
          <p:cNvPr id="3" name="TextBox 2"/>
          <p:cNvSpPr txBox="1"/>
          <p:nvPr/>
        </p:nvSpPr>
        <p:spPr>
          <a:xfrm>
            <a:off x="3510643" y="2016125"/>
            <a:ext cx="84515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Рабочие Донбасса, пребывавшие в «социалистическом раю» в неведении, получают исчерпывающую </a:t>
            </a:r>
            <a:r>
              <a:rPr lang="ru-RU" dirty="0"/>
              <a:t>информацию </a:t>
            </a:r>
            <a:r>
              <a:rPr lang="ru-RU" dirty="0" smtClean="0"/>
              <a:t>о размерах массового террора предвоенного времени из вражеских средств массовой информации.</a:t>
            </a:r>
            <a:r>
              <a:rPr lang="de-DE" dirty="0" smtClean="0"/>
              <a:t> </a:t>
            </a:r>
            <a:r>
              <a:rPr lang="ru-RU" dirty="0" smtClean="0"/>
              <a:t>Советское руководство реагировало на потерю лояльности со стороны рабочих тотальным</a:t>
            </a:r>
            <a:r>
              <a:rPr lang="de-DE" dirty="0" smtClean="0"/>
              <a:t> </a:t>
            </a:r>
            <a:r>
              <a:rPr lang="ru-RU" dirty="0" smtClean="0"/>
              <a:t>подозрением против всех, кто находился на оккупированных немецко-фашистскими захватчиками территориях во время войны</a:t>
            </a:r>
            <a:r>
              <a:rPr lang="de-DE" dirty="0" smtClean="0"/>
              <a:t>. </a:t>
            </a:r>
            <a:r>
              <a:rPr lang="ru-RU" dirty="0" smtClean="0"/>
              <a:t>Многие из них стигматизированы как «предатели Родины» и оставались всю последующую жизнь гражданами «второго сорта» без каких-либо возможностей социального и профессионального роста.</a:t>
            </a:r>
          </a:p>
          <a:p>
            <a:pPr algn="just"/>
            <a:r>
              <a:rPr lang="ru-RU" dirty="0" smtClean="0"/>
              <a:t>Следовательно, смена власти не означала автоматически освобождение, но продолжение насилия и террора, бедности и голода при меняющихся политических режимах. Доминировала культура само-устранения и создания малых свободных пространств. Активная работа наблюдалась только там, где это сулило материальные преимущества. Это «своенравие» не было выпадом против соответствующей господствующей системы, но выражением внутреннего повседневного сопротивления</a:t>
            </a:r>
            <a:r>
              <a:rPr lang="de-DE" dirty="0" smtClean="0"/>
              <a:t>, </a:t>
            </a:r>
            <a:r>
              <a:rPr lang="ru-RU" dirty="0" smtClean="0"/>
              <a:t>типичного для поведения людей в условиях диктатур.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3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Феликс </a:t>
            </a:r>
            <a:r>
              <a:rPr lang="ru-RU" b="1" dirty="0" err="1" smtClean="0"/>
              <a:t>Вемхойер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>Большой Голод: голод при Сталине и Мао </a:t>
            </a:r>
            <a:r>
              <a:rPr lang="de-DE" dirty="0"/>
              <a:t>(2012</a:t>
            </a:r>
            <a:r>
              <a:rPr lang="de-DE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50" y="2108555"/>
            <a:ext cx="2309595" cy="3957106"/>
          </a:xfrm>
        </p:spPr>
      </p:pic>
      <p:sp>
        <p:nvSpPr>
          <p:cNvPr id="5" name="TextBox 4"/>
          <p:cNvSpPr txBox="1"/>
          <p:nvPr/>
        </p:nvSpPr>
        <p:spPr>
          <a:xfrm>
            <a:off x="4092315" y="2173871"/>
            <a:ext cx="78398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Вемхойеру</a:t>
            </a:r>
            <a:r>
              <a:rPr lang="ru-RU" dirty="0" smtClean="0"/>
              <a:t> как синологу Венского университета удалось опубликовать в 2010 г. биографию Мао </a:t>
            </a:r>
            <a:r>
              <a:rPr lang="ru-RU" dirty="0" err="1" smtClean="0"/>
              <a:t>Цзе</a:t>
            </a:r>
            <a:r>
              <a:rPr lang="ru-RU" dirty="0" smtClean="0"/>
              <a:t> </a:t>
            </a:r>
            <a:r>
              <a:rPr lang="ru-RU" dirty="0" err="1" smtClean="0"/>
              <a:t>Дуна</a:t>
            </a:r>
            <a:r>
              <a:rPr lang="ru-RU" dirty="0" smtClean="0"/>
              <a:t>, после чего в своей новой работе он сравнил два режима: китайский и советский. Произведение разделено на две части, в которых он исследует голод в СССР и КНР, а также Большой голод во времена Мао</a:t>
            </a:r>
            <a:r>
              <a:rPr lang="de-DE" dirty="0" smtClean="0"/>
              <a:t>. </a:t>
            </a:r>
            <a:r>
              <a:rPr lang="ru-RU" dirty="0" smtClean="0"/>
              <a:t>В начале своего повествования автор спрашивает, почему именно в коммунистических государствах наблюдалось так много голодных катастроф </a:t>
            </a:r>
            <a:r>
              <a:rPr lang="de-DE" dirty="0" smtClean="0"/>
              <a:t>(</a:t>
            </a:r>
            <a:r>
              <a:rPr lang="ru-RU" dirty="0" smtClean="0"/>
              <a:t>в </a:t>
            </a:r>
            <a:r>
              <a:rPr lang="de-DE" dirty="0" smtClean="0"/>
              <a:t>XX </a:t>
            </a:r>
            <a:r>
              <a:rPr lang="ru-RU" dirty="0" smtClean="0"/>
              <a:t>в. </a:t>
            </a:r>
            <a:r>
              <a:rPr lang="de-DE" dirty="0" smtClean="0"/>
              <a:t>80% </a:t>
            </a:r>
            <a:r>
              <a:rPr lang="ru-RU" dirty="0" smtClean="0"/>
              <a:t>всех голодающих умерло в Китае и Советском Союзе</a:t>
            </a:r>
            <a:r>
              <a:rPr lang="de-DE" dirty="0" smtClean="0"/>
              <a:t>). </a:t>
            </a:r>
            <a:r>
              <a:rPr lang="ru-RU" dirty="0" smtClean="0"/>
              <a:t>В заключение неутешительный итог умерших от голода при:</a:t>
            </a:r>
            <a:endParaRPr lang="de-DE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Ленине,</a:t>
            </a:r>
            <a:r>
              <a:rPr lang="de-DE" dirty="0" smtClean="0"/>
              <a:t> </a:t>
            </a:r>
            <a:r>
              <a:rPr lang="de-DE" dirty="0"/>
              <a:t>1921/22 </a:t>
            </a:r>
            <a:r>
              <a:rPr lang="de-DE" dirty="0" smtClean="0"/>
              <a:t>- 5 000 000 </a:t>
            </a:r>
            <a:r>
              <a:rPr lang="ru-RU" dirty="0" smtClean="0"/>
              <a:t>(Гражданская война и неурожай после засухи)</a:t>
            </a:r>
            <a:endParaRPr lang="de-DE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Сталине,</a:t>
            </a:r>
            <a:r>
              <a:rPr lang="de-DE" dirty="0" smtClean="0"/>
              <a:t> 1931-1933 - 6 000 000 – 8 000 000</a:t>
            </a:r>
            <a:r>
              <a:rPr lang="ru-RU" dirty="0" smtClean="0"/>
              <a:t> («Большой скачок»)</a:t>
            </a:r>
            <a:endParaRPr lang="de-DE" dirty="0" smtClean="0"/>
          </a:p>
          <a:p>
            <a:pPr marL="285750" indent="-285750" algn="just">
              <a:buFontTx/>
              <a:buChar char="-"/>
            </a:pPr>
            <a:r>
              <a:rPr lang="de-DE" dirty="0" smtClean="0"/>
              <a:t>Mao</a:t>
            </a:r>
            <a:r>
              <a:rPr lang="ru-RU" dirty="0" smtClean="0"/>
              <a:t>,</a:t>
            </a:r>
            <a:r>
              <a:rPr lang="de-DE" dirty="0" smtClean="0"/>
              <a:t> 1958-1960 </a:t>
            </a:r>
            <a:r>
              <a:rPr lang="ru-RU" dirty="0" smtClean="0"/>
              <a:t>– </a:t>
            </a:r>
            <a:r>
              <a:rPr lang="de-DE" dirty="0" smtClean="0"/>
              <a:t>32</a:t>
            </a:r>
            <a:r>
              <a:rPr lang="ru-RU" dirty="0" smtClean="0"/>
              <a:t> </a:t>
            </a:r>
            <a:r>
              <a:rPr lang="de-DE" dirty="0" smtClean="0"/>
              <a:t>458</a:t>
            </a:r>
            <a:r>
              <a:rPr lang="ru-RU" dirty="0" smtClean="0"/>
              <a:t> </a:t>
            </a:r>
            <a:r>
              <a:rPr lang="de-DE" dirty="0" smtClean="0"/>
              <a:t>000</a:t>
            </a:r>
            <a:r>
              <a:rPr lang="ru-RU" dirty="0" smtClean="0"/>
              <a:t> </a:t>
            </a:r>
            <a:r>
              <a:rPr lang="ru-RU" dirty="0"/>
              <a:t>(«Большой скачок»)</a:t>
            </a:r>
            <a:r>
              <a:rPr lang="de-DE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0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и до скорых встреч!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9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/>
              <a:t>Йорг</a:t>
            </a:r>
            <a:r>
              <a:rPr lang="ru-RU" sz="3600" b="1" dirty="0"/>
              <a:t> </a:t>
            </a:r>
            <a:r>
              <a:rPr lang="ru-RU" sz="3600" b="1" dirty="0" err="1" smtClean="0"/>
              <a:t>Баберовский</a:t>
            </a:r>
            <a:r>
              <a:rPr lang="de-DE" sz="3600" b="1" dirty="0" smtClean="0"/>
              <a:t>, </a:t>
            </a:r>
            <a:r>
              <a:rPr lang="ru-RU" sz="3600" b="1" dirty="0" smtClean="0"/>
              <a:t>Роберт </a:t>
            </a:r>
            <a:r>
              <a:rPr lang="ru-RU" sz="3600" b="1" dirty="0" err="1" smtClean="0"/>
              <a:t>Киндлер</a:t>
            </a:r>
            <a:r>
              <a:rPr lang="ru-RU" sz="3600" b="1" dirty="0" smtClean="0"/>
              <a:t>, Христиан </a:t>
            </a:r>
            <a:r>
              <a:rPr lang="ru-RU" sz="3600" b="1" dirty="0" err="1" smtClean="0"/>
              <a:t>Тайхманн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Революция в России </a:t>
            </a:r>
            <a:r>
              <a:rPr lang="de-DE" dirty="0" smtClean="0"/>
              <a:t>1917-1921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" y="2016124"/>
            <a:ext cx="3350578" cy="4841876"/>
          </a:xfrm>
        </p:spPr>
      </p:pic>
      <p:sp>
        <p:nvSpPr>
          <p:cNvPr id="5" name="TextBox 4"/>
          <p:cNvSpPr txBox="1"/>
          <p:nvPr/>
        </p:nvSpPr>
        <p:spPr>
          <a:xfrm>
            <a:off x="3579779" y="2191221"/>
            <a:ext cx="84961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Время между 1</a:t>
            </a:r>
            <a:r>
              <a:rPr lang="de-DE" dirty="0" smtClean="0"/>
              <a:t>917 </a:t>
            </a:r>
            <a:r>
              <a:rPr lang="ru-RU" dirty="0" smtClean="0"/>
              <a:t>и</a:t>
            </a:r>
            <a:r>
              <a:rPr lang="de-DE" dirty="0" smtClean="0"/>
              <a:t> </a:t>
            </a:r>
            <a:r>
              <a:rPr lang="de-DE" dirty="0"/>
              <a:t>1921 </a:t>
            </a:r>
            <a:r>
              <a:rPr lang="ru-RU" dirty="0" smtClean="0"/>
              <a:t>гг. было наиболее турбулентным, хаотичным</a:t>
            </a:r>
            <a:r>
              <a:rPr lang="de-DE" dirty="0" smtClean="0"/>
              <a:t>, </a:t>
            </a:r>
            <a:r>
              <a:rPr lang="ru-RU" dirty="0" smtClean="0"/>
              <a:t>опасным и насильственным в современной российской истории. В результате революционных событий и гражданской войны погибли миллионы людей вследствие террора, массовых убийств и голода</a:t>
            </a:r>
            <a:r>
              <a:rPr lang="de-DE" dirty="0" smtClean="0"/>
              <a:t>. </a:t>
            </a:r>
          </a:p>
          <a:p>
            <a:pPr algn="just"/>
            <a:r>
              <a:rPr lang="ru-RU" dirty="0" smtClean="0"/>
              <a:t>Февральская революция не являлась «бескровным» событием. Уже тогда повседневными были бандитизм</a:t>
            </a:r>
            <a:r>
              <a:rPr lang="de-DE" dirty="0" smtClean="0"/>
              <a:t>, </a:t>
            </a:r>
            <a:r>
              <a:rPr lang="ru-RU" dirty="0" smtClean="0"/>
              <a:t>линчевание и другие акты насилия</a:t>
            </a:r>
            <a:r>
              <a:rPr lang="de-DE" dirty="0" smtClean="0"/>
              <a:t> (</a:t>
            </a:r>
            <a:r>
              <a:rPr lang="ru-RU" dirty="0" smtClean="0"/>
              <a:t>прежде всего против мнимых или действительных представителей «старого порядка»</a:t>
            </a:r>
            <a:r>
              <a:rPr lang="de-DE" dirty="0" smtClean="0"/>
              <a:t>). </a:t>
            </a:r>
            <a:r>
              <a:rPr lang="ru-RU" dirty="0" smtClean="0"/>
              <a:t>Переход большевиков к НЭПу в 1921 г.</a:t>
            </a:r>
            <a:r>
              <a:rPr lang="de-DE" dirty="0" smtClean="0"/>
              <a:t>, </a:t>
            </a:r>
            <a:r>
              <a:rPr lang="ru-RU" dirty="0" smtClean="0"/>
              <a:t>когда жестокие реквизиции зерна формально были прекращены, также не означал прекращения красного насилия против крестьян</a:t>
            </a:r>
            <a:r>
              <a:rPr lang="de-DE" dirty="0" smtClean="0"/>
              <a:t>. </a:t>
            </a:r>
            <a:r>
              <a:rPr lang="ru-RU" dirty="0" smtClean="0"/>
              <a:t>Насилие</a:t>
            </a:r>
            <a:r>
              <a:rPr lang="de-DE" dirty="0" smtClean="0"/>
              <a:t>, </a:t>
            </a:r>
            <a:r>
              <a:rPr lang="ru-RU" dirty="0" smtClean="0"/>
              <a:t>часто накладывание различных очагов насилия </a:t>
            </a:r>
            <a:r>
              <a:rPr lang="de-DE" dirty="0" smtClean="0"/>
              <a:t>– </a:t>
            </a:r>
            <a:r>
              <a:rPr lang="ru-RU" dirty="0" smtClean="0"/>
              <a:t>образовывало ужасную константу развития событий с </a:t>
            </a:r>
            <a:r>
              <a:rPr lang="de-DE" dirty="0" smtClean="0"/>
              <a:t> </a:t>
            </a:r>
            <a:r>
              <a:rPr lang="de-DE" dirty="0"/>
              <a:t>1917 </a:t>
            </a:r>
            <a:r>
              <a:rPr lang="ru-RU" dirty="0" smtClean="0"/>
              <a:t>по</a:t>
            </a:r>
            <a:r>
              <a:rPr lang="de-DE" dirty="0" smtClean="0"/>
              <a:t> </a:t>
            </a:r>
            <a:r>
              <a:rPr lang="de-DE" dirty="0"/>
              <a:t>1921 </a:t>
            </a:r>
            <a:r>
              <a:rPr lang="ru-RU" dirty="0" smtClean="0"/>
              <a:t>гг. </a:t>
            </a:r>
            <a:r>
              <a:rPr lang="de-DE" dirty="0" smtClean="0"/>
              <a:t>– </a:t>
            </a:r>
            <a:r>
              <a:rPr lang="ru-RU" dirty="0" smtClean="0"/>
              <a:t>и предвещало приближение Сталинизма.</a:t>
            </a:r>
            <a:r>
              <a:rPr lang="de-DE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0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711" y="412634"/>
            <a:ext cx="9520158" cy="1049235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Дитмар </a:t>
            </a:r>
            <a:r>
              <a:rPr lang="ru-RU" sz="3600" b="1" dirty="0" err="1"/>
              <a:t>Нойтатц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Мечты и кошмары. История России в </a:t>
            </a:r>
            <a:r>
              <a:rPr lang="de-DE" dirty="0" smtClean="0"/>
              <a:t>XX </a:t>
            </a:r>
            <a:r>
              <a:rPr lang="ru-RU" dirty="0" smtClean="0"/>
              <a:t>в. </a:t>
            </a:r>
            <a:r>
              <a:rPr lang="ru-RU" dirty="0"/>
              <a:t>(</a:t>
            </a:r>
            <a:r>
              <a:rPr lang="ru-RU" dirty="0" smtClean="0"/>
              <a:t>2013)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0" y="2016124"/>
            <a:ext cx="2563124" cy="4068453"/>
          </a:xfrm>
        </p:spPr>
      </p:pic>
      <p:sp>
        <p:nvSpPr>
          <p:cNvPr id="6" name="TextBox 5"/>
          <p:cNvSpPr txBox="1"/>
          <p:nvPr/>
        </p:nvSpPr>
        <p:spPr>
          <a:xfrm>
            <a:off x="4426857" y="1656889"/>
            <a:ext cx="76490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Автор удачно соединяет классическую структурную историю экономики, общества и государства </a:t>
            </a:r>
            <a:r>
              <a:rPr lang="de-DE" dirty="0" smtClean="0"/>
              <a:t>c </a:t>
            </a:r>
            <a:r>
              <a:rPr lang="ru-RU" dirty="0" smtClean="0"/>
              <a:t>современной историей культуры</a:t>
            </a:r>
            <a:r>
              <a:rPr lang="de-DE" dirty="0" smtClean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- Российская империя двигалась по пути к европейской </a:t>
            </a:r>
            <a:r>
              <a:rPr lang="ru-RU" dirty="0" err="1" smtClean="0"/>
              <a:t>модерности</a:t>
            </a:r>
            <a:r>
              <a:rPr lang="ru-RU" dirty="0" smtClean="0"/>
              <a:t> несмотря на то, что автократия всячески сопротивлялась умалению своей власти.</a:t>
            </a:r>
            <a:r>
              <a:rPr lang="de-DE" dirty="0" smtClean="0"/>
              <a:t> 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Лишь катастрофа Первой Мировой войны, падение монархии и политическая недальновидность и неспособность либеральных и демократических сил взять власть в свои руки, привели к тому, что небольшая, но хорошо организованная группа большевиков захватила власть.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Этот поворот не был единственно возможным по пути в </a:t>
            </a:r>
            <a:r>
              <a:rPr lang="ru-RU" dirty="0" err="1" smtClean="0"/>
              <a:t>модерность</a:t>
            </a:r>
            <a:r>
              <a:rPr lang="ru-RU" dirty="0" smtClean="0"/>
              <a:t> </a:t>
            </a:r>
            <a:r>
              <a:rPr lang="de-DE" dirty="0" smtClean="0"/>
              <a:t>XX </a:t>
            </a:r>
            <a:r>
              <a:rPr lang="ru-RU" dirty="0" smtClean="0"/>
              <a:t>в</a:t>
            </a:r>
            <a:r>
              <a:rPr lang="de-DE" dirty="0" smtClean="0"/>
              <a:t>. </a:t>
            </a:r>
            <a:r>
              <a:rPr lang="ru-RU" dirty="0" smtClean="0"/>
              <a:t>Сталинская форсированная модернизация представляла резкий насильственный перелом и перестройку общества, экономики и государства, который представлял скорее регресс, чем развитие</a:t>
            </a:r>
            <a:r>
              <a:rPr lang="de-DE" dirty="0" smtClean="0"/>
              <a:t>.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Анализ не только политических преступлений, но и повседневности без использования понятия «тоталитарный»</a:t>
            </a:r>
            <a:r>
              <a:rPr lang="de-DE" dirty="0" smtClean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9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Дитмар </a:t>
            </a:r>
            <a:r>
              <a:rPr lang="ru-RU" b="1" dirty="0" err="1" smtClean="0"/>
              <a:t>Нойтатц</a:t>
            </a:r>
            <a:r>
              <a:rPr lang="de-DE" dirty="0" smtClean="0"/>
              <a:t> </a:t>
            </a:r>
            <a:r>
              <a:rPr lang="de-DE" sz="2700" dirty="0" smtClean="0"/>
              <a:t>(</a:t>
            </a:r>
            <a:r>
              <a:rPr lang="ru-RU" sz="2700" dirty="0" smtClean="0"/>
              <a:t>ред., </a:t>
            </a:r>
            <a:r>
              <a:rPr lang="de-DE" sz="2700" dirty="0"/>
              <a:t>Helmut Altrichter, Jörg </a:t>
            </a:r>
            <a:r>
              <a:rPr lang="de-DE" sz="2700" dirty="0" err="1"/>
              <a:t>Baberowski</a:t>
            </a:r>
            <a:r>
              <a:rPr lang="de-DE" sz="2700" dirty="0"/>
              <a:t>, Winfried </a:t>
            </a:r>
            <a:r>
              <a:rPr lang="de-DE" sz="2700" dirty="0" err="1"/>
              <a:t>Dolderer</a:t>
            </a:r>
            <a:r>
              <a:rPr lang="de-DE" sz="2700" dirty="0"/>
              <a:t>, Guido Hausmann, Manfred </a:t>
            </a:r>
            <a:r>
              <a:rPr lang="de-DE" sz="2700" dirty="0" err="1" smtClean="0"/>
              <a:t>Hildermeier</a:t>
            </a:r>
            <a:r>
              <a:rPr lang="de-DE" sz="2700" dirty="0" smtClean="0"/>
              <a:t> </a:t>
            </a:r>
            <a:r>
              <a:rPr lang="de-DE" sz="2700" dirty="0"/>
              <a:t>und Matthias </a:t>
            </a:r>
            <a:r>
              <a:rPr lang="de-DE" sz="2700" dirty="0" smtClean="0"/>
              <a:t>Stadelmann).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de-DE" dirty="0" smtClean="0"/>
              <a:t>1917 – </a:t>
            </a:r>
            <a:r>
              <a:rPr lang="ru-RU" dirty="0" smtClean="0"/>
              <a:t>революционная Россия.</a:t>
            </a:r>
            <a:r>
              <a:rPr lang="de-DE" dirty="0" smtClean="0"/>
              <a:t> </a:t>
            </a:r>
            <a:r>
              <a:rPr lang="ru-RU" dirty="0" smtClean="0"/>
              <a:t>(</a:t>
            </a:r>
            <a:r>
              <a:rPr lang="de-DE" dirty="0" smtClean="0"/>
              <a:t>2016</a:t>
            </a:r>
            <a:r>
              <a:rPr lang="ru-RU" dirty="0"/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62" y="1860712"/>
            <a:ext cx="3447732" cy="4344142"/>
          </a:xfrm>
        </p:spPr>
      </p:pic>
      <p:sp>
        <p:nvSpPr>
          <p:cNvPr id="5" name="TextBox 4"/>
          <p:cNvSpPr txBox="1"/>
          <p:nvPr/>
        </p:nvSpPr>
        <p:spPr>
          <a:xfrm>
            <a:off x="4917794" y="2041071"/>
            <a:ext cx="69367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Еще не закончилась Первая мировая война</a:t>
            </a:r>
            <a:r>
              <a:rPr lang="de-DE" dirty="0" smtClean="0"/>
              <a:t>, </a:t>
            </a:r>
            <a:r>
              <a:rPr lang="ru-RU" dirty="0" smtClean="0"/>
              <a:t>российская экономика лежит в руинах.</a:t>
            </a:r>
            <a:r>
              <a:rPr lang="de-DE" dirty="0" smtClean="0"/>
              <a:t> </a:t>
            </a:r>
            <a:r>
              <a:rPr lang="ru-RU" dirty="0" smtClean="0"/>
              <a:t>Голод и нищета приводят в феврале </a:t>
            </a:r>
            <a:r>
              <a:rPr lang="de-DE" dirty="0" smtClean="0"/>
              <a:t>1917 </a:t>
            </a:r>
            <a:r>
              <a:rPr lang="ru-RU" dirty="0" smtClean="0"/>
              <a:t>г. к восстаниям и свержению монархии. Временное правительство оказывается слабым перед вызовами времени. Большевики</a:t>
            </a:r>
            <a:r>
              <a:rPr lang="de-DE" dirty="0" smtClean="0"/>
              <a:t>, </a:t>
            </a:r>
            <a:r>
              <a:rPr lang="ru-RU" dirty="0" smtClean="0"/>
              <a:t>радикальное крыло РСДРП</a:t>
            </a:r>
            <a:r>
              <a:rPr lang="de-DE" dirty="0" smtClean="0"/>
              <a:t>, </a:t>
            </a:r>
            <a:r>
              <a:rPr lang="ru-RU" dirty="0" smtClean="0"/>
              <a:t>решаются на государственный переворот. В конечном итоге им удается основать под руководством Владимира Ильича Ленина СССР. Ведущие немецкие эксперты по Восточной Европе предлагают обзор политических и идеологических причин, главных событий и лидеров революции</a:t>
            </a:r>
            <a:r>
              <a:rPr lang="de-DE" dirty="0" smtClean="0"/>
              <a:t>. </a:t>
            </a:r>
            <a:r>
              <a:rPr lang="ru-RU" dirty="0" smtClean="0"/>
              <a:t>Особенный акцент делается на последствиях революции для изменений на политической карте </a:t>
            </a:r>
            <a:r>
              <a:rPr lang="de-DE" dirty="0" smtClean="0"/>
              <a:t>XX</a:t>
            </a:r>
            <a:r>
              <a:rPr lang="ru-RU" dirty="0" smtClean="0"/>
              <a:t> столетия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ru-RU" dirty="0" smtClean="0"/>
              <a:t>послужившей примером для последующих коммунистических переворотов во всем мире и как начало системной конкуренции, продолжавшейся долгие десятилетия</a:t>
            </a:r>
            <a:r>
              <a:rPr lang="de-DE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6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Йорг</a:t>
            </a:r>
            <a:r>
              <a:rPr lang="ru-RU" b="1" dirty="0"/>
              <a:t> </a:t>
            </a:r>
            <a:r>
              <a:rPr lang="ru-RU" b="1" dirty="0" err="1"/>
              <a:t>Баберовский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Красный террор</a:t>
            </a:r>
            <a:r>
              <a:rPr lang="de-DE" dirty="0" smtClean="0"/>
              <a:t>. </a:t>
            </a:r>
            <a:r>
              <a:rPr lang="ru-RU" dirty="0" smtClean="0"/>
              <a:t>История Сталинизма</a:t>
            </a:r>
            <a:r>
              <a:rPr lang="de-DE" dirty="0" smtClean="0"/>
              <a:t> </a:t>
            </a:r>
            <a:r>
              <a:rPr lang="ru-RU" dirty="0" smtClean="0"/>
              <a:t>(</a:t>
            </a:r>
            <a:r>
              <a:rPr lang="de-DE" dirty="0" smtClean="0"/>
              <a:t>2003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0" y="2016124"/>
            <a:ext cx="2713019" cy="4123131"/>
          </a:xfrm>
        </p:spPr>
      </p:pic>
      <p:sp>
        <p:nvSpPr>
          <p:cNvPr id="5" name="TextBox 4"/>
          <p:cNvSpPr txBox="1"/>
          <p:nvPr/>
        </p:nvSpPr>
        <p:spPr>
          <a:xfrm>
            <a:off x="4455886" y="2016124"/>
            <a:ext cx="76054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Представлена история</a:t>
            </a:r>
            <a:r>
              <a:rPr lang="de-DE" dirty="0" smtClean="0"/>
              <a:t>, </a:t>
            </a:r>
            <a:r>
              <a:rPr lang="ru-RU" dirty="0" smtClean="0"/>
              <a:t>в которой видно взаимовлияние и сочетание самых различных факторов</a:t>
            </a:r>
            <a:r>
              <a:rPr lang="de-DE" dirty="0" smtClean="0"/>
              <a:t>. </a:t>
            </a:r>
            <a:r>
              <a:rPr lang="ru-RU" dirty="0" smtClean="0"/>
              <a:t>Й. </a:t>
            </a:r>
            <a:r>
              <a:rPr lang="ru-RU" dirty="0" err="1" smtClean="0"/>
              <a:t>Баберовский</a:t>
            </a:r>
            <a:r>
              <a:rPr lang="ru-RU" dirty="0" smtClean="0"/>
              <a:t> называет главу о двадцатых годах, касающуюся Сталинизма, «Штиль перед бурей»</a:t>
            </a:r>
            <a:r>
              <a:rPr lang="de-DE" dirty="0" smtClean="0"/>
              <a:t>, </a:t>
            </a:r>
            <a:r>
              <a:rPr lang="ru-RU" dirty="0" smtClean="0"/>
              <a:t>аргументируя против точки зрения о том, что НЭП якобы был «временным отступлением в жизни граждан СССР»</a:t>
            </a:r>
            <a:r>
              <a:rPr lang="de-DE" dirty="0" smtClean="0"/>
              <a:t>. </a:t>
            </a:r>
            <a:r>
              <a:rPr lang="ru-RU" dirty="0" smtClean="0"/>
              <a:t>Напротив, он называет НЭП «временем инкубации Сталинизма» (с. 57-58)</a:t>
            </a:r>
            <a:r>
              <a:rPr lang="de-DE" dirty="0" smtClean="0"/>
              <a:t>. </a:t>
            </a:r>
            <a:r>
              <a:rPr lang="ru-RU" dirty="0" smtClean="0"/>
              <a:t>Причины Сталинизма автор ищет, с одной стороны, в желании создать «нового человека»</a:t>
            </a:r>
            <a:r>
              <a:rPr lang="de-DE" dirty="0" smtClean="0"/>
              <a:t>, </a:t>
            </a:r>
            <a:r>
              <a:rPr lang="ru-RU" dirty="0" smtClean="0"/>
              <a:t>радикально расширенного варианта образа человека времени </a:t>
            </a:r>
            <a:r>
              <a:rPr lang="ru-RU" dirty="0" err="1" smtClean="0"/>
              <a:t>модерности</a:t>
            </a:r>
            <a:r>
              <a:rPr lang="ru-RU" dirty="0" smtClean="0"/>
              <a:t>. С другой, в «архаичных традициях насилия и подчинения, из которой вышли сам Сталин и его последователи».</a:t>
            </a:r>
            <a:r>
              <a:rPr lang="de-DE" dirty="0" smtClean="0"/>
              <a:t> </a:t>
            </a:r>
            <a:r>
              <a:rPr lang="ru-RU" dirty="0" smtClean="0"/>
              <a:t>Когда же высокий полет этого идеологического образа вошел в конфликт с реальностью, разразилось насилие</a:t>
            </a:r>
            <a:r>
              <a:rPr lang="de-DE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9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Йорг</a:t>
            </a:r>
            <a:r>
              <a:rPr lang="ru-RU" b="1" dirty="0" smtClean="0"/>
              <a:t> </a:t>
            </a:r>
            <a:r>
              <a:rPr lang="ru-RU" b="1" dirty="0" err="1" smtClean="0"/>
              <a:t>Баберовский</a:t>
            </a:r>
            <a:r>
              <a:rPr lang="de-DE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Враг повсюду</a:t>
            </a:r>
            <a:r>
              <a:rPr lang="de-DE" dirty="0" smtClean="0"/>
              <a:t>. </a:t>
            </a:r>
            <a:r>
              <a:rPr lang="ru-RU" dirty="0" smtClean="0"/>
              <a:t>Сталинизм на Кавказе</a:t>
            </a:r>
            <a:r>
              <a:rPr lang="de-DE" dirty="0" smtClean="0"/>
              <a:t> (2003)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24" y="1853754"/>
            <a:ext cx="2898482" cy="4285789"/>
          </a:xfrm>
        </p:spPr>
      </p:pic>
      <p:sp>
        <p:nvSpPr>
          <p:cNvPr id="5" name="TextBox 4"/>
          <p:cNvSpPr txBox="1"/>
          <p:nvPr/>
        </p:nvSpPr>
        <p:spPr>
          <a:xfrm>
            <a:off x="4033157" y="1853754"/>
            <a:ext cx="78975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Кавказских республиках большевики опробовали впервые свои методы подавления и террора</a:t>
            </a:r>
            <a:r>
              <a:rPr lang="de-DE" dirty="0" smtClean="0"/>
              <a:t>, </a:t>
            </a:r>
            <a:r>
              <a:rPr lang="ru-RU" dirty="0" smtClean="0"/>
              <a:t>которые они распространили впоследствии на весь Советский Союз. Их апогеем было создание человеконенавистнического и несущего смерть архипелага ГУЛАГ</a:t>
            </a:r>
            <a:r>
              <a:rPr lang="de-DE" dirty="0" smtClean="0"/>
              <a:t>. </a:t>
            </a:r>
            <a:r>
              <a:rPr lang="ru-RU" dirty="0" smtClean="0"/>
              <a:t>Так же как и царские модернизаторы, новые руководители мечтали о «модернизации» и «цивилизации» многонациональной империи. Но в отличие от их предшественников, большевики были убеждены в том, что они должны при этом уничтожать врагов. Сопротивление подавлялось беспощадно</a:t>
            </a:r>
            <a:r>
              <a:rPr lang="de-DE" dirty="0" smtClean="0"/>
              <a:t>. </a:t>
            </a:r>
            <a:r>
              <a:rPr lang="ru-RU" dirty="0" smtClean="0"/>
              <a:t>Именно на окраинах советской империи упражнялись в том терроре, который охватил в 1930-е годы всю страну. Свой тезис о том, что для сталинского террора была характерна кавказская «культура насилия»</a:t>
            </a:r>
            <a:r>
              <a:rPr lang="de-DE" dirty="0" smtClean="0"/>
              <a:t>, </a:t>
            </a:r>
            <a:r>
              <a:rPr lang="ru-RU" dirty="0" smtClean="0"/>
              <a:t>автор подкрепляет и анализирует на примере Азербайджана – эта кавказская республика служила Сталинизму лабораторией, в которой подготавливался тоталитарный эксперимент на людях.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8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7036</TotalTime>
  <Words>5202</Words>
  <Application>Microsoft Office PowerPoint</Application>
  <PresentationFormat>Широкоэкранный</PresentationFormat>
  <Paragraphs>119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Arial</vt:lpstr>
      <vt:lpstr>Palatino Linotype</vt:lpstr>
      <vt:lpstr>Times New Roman</vt:lpstr>
      <vt:lpstr>Gallery</vt:lpstr>
      <vt:lpstr>Раннесоветское общество (1917-1936 гг.) в  немецкоязычной историографии  Германия, Австрия, Швейцария, 1996-2016 г. </vt:lpstr>
      <vt:lpstr>Содержание</vt:lpstr>
      <vt:lpstr>Манфред Хильдермайер  История Советского Союза 1917-1991 (1998)</vt:lpstr>
      <vt:lpstr>Манфред Хильдермайер  Советский Союз 1917-1991 (3-е изд., 2016) </vt:lpstr>
      <vt:lpstr>Йорг Баберовский, Роберт Киндлер, Христиан Тайхманн Революция в России 1917-1921</vt:lpstr>
      <vt:lpstr>Дитмар Нойтатц Мечты и кошмары. История России в XX в. (2013) </vt:lpstr>
      <vt:lpstr>Дитмар Нойтатц (ред., Helmut Altrichter, Jörg Baberowski, Winfried Dolderer, Guido Hausmann, Manfred Hildermeier und Matthias Stadelmann). 1917 – революционная Россия. (2016)</vt:lpstr>
      <vt:lpstr>Йорг Баберовский Красный террор. История Сталинизма (2003)</vt:lpstr>
      <vt:lpstr>Йорг Баберовский  Враг повсюду. Сталинизм на Кавказе (2003)</vt:lpstr>
      <vt:lpstr>Йорг Баберовский  Террор для порядка.  Эксцессы насилия и уничтожение в империях национал-социализма и сталинизма (2006)</vt:lpstr>
      <vt:lpstr>Йорг Баберовский Выжженная земля. Господства насилия при Сталинизме (2012) (Москва: РОССПЭН 2014)</vt:lpstr>
      <vt:lpstr>Йорг Баберовский, Роберт Киндлер (ред.) Безграничная власть. Сталинизм как власть насилия (2014)</vt:lpstr>
      <vt:lpstr>Йорг Баберовский Пространства насилия (2015)</vt:lpstr>
      <vt:lpstr>Готовятся к печати </vt:lpstr>
      <vt:lpstr>Айгуль Аширова Сталинизм и культ Сталина в Центральной Азии. Туркменистан 1924-1953 (2011)</vt:lpstr>
      <vt:lpstr>Кристиан Тайхманн Власть беспорядка. Сталинизм в Центральной Азии 1920-1950 (2016) </vt:lpstr>
      <vt:lpstr>Рихард Бухнер Террор и идеология: об эскалации насилия при Ленинизме и Сталинизме (1905 – 1937/1941) (2011).</vt:lpstr>
      <vt:lpstr>Штефан Кройцбергер Сталин: Властный политик и идеолог (2009)</vt:lpstr>
      <vt:lpstr>Вольфганг Гайер Восприятия террора: сообщения из Советской России и Советского Союза 1918 – 1938 (2009)</vt:lpstr>
      <vt:lpstr>Владислав Хеделер (1997, 2002) </vt:lpstr>
      <vt:lpstr>Владислав Хеделер   Иосиф Сталин (2011) Ленин или: революция против капитала (2013) Николай Бухарин: трагический оппонент Сталина (2015)</vt:lpstr>
      <vt:lpstr>Хайнц-Дитрих Лёве Сталин: расходившийся революционер (т. 1-2, 2009) </vt:lpstr>
      <vt:lpstr>Рихард Бухнер  Смертельные враги – сообщники – разжигатели войны: пакт Гитлера-Сталина и его последствия (2009)</vt:lpstr>
      <vt:lpstr>Марк Юнге, Омар Тусурашвили, Бернд Бонвеч (ред.) Большевистский порядок в Грузии: Большой террор в маленькой кавказской республике (2015)</vt:lpstr>
      <vt:lpstr>Дитрих Байрау В джунглях власти. Интеллектуальные профессии при Сталине и Гитлере (1999)</vt:lpstr>
      <vt:lpstr>Сюзанне Шаттенберг Инженеры Сталина: жизненные миры между техникой и террором в 1930-е годы (2002)</vt:lpstr>
      <vt:lpstr>Лоренц Эррен «Самокритика» и признание вины: коммуникация и власть при Сталине (1917 - 1953) (2008)</vt:lpstr>
      <vt:lpstr>Харальд Боденшатц, Христиане Пост  Городское строительство в тени Сталина (2015)</vt:lpstr>
      <vt:lpstr>Йорн Дювель Новые города для Сталина: Один немецкий архитектор в Советском Союзе 1932-1933. (Рудольф Вольтерс) (2015) </vt:lpstr>
      <vt:lpstr>Томас Мёбиус Русские социальные утопии от Петра I до Сталина: исторические модели и связи. (2015) </vt:lpstr>
      <vt:lpstr>Штефан Плаггенборг Революционная культура (1996) Эксперимент модерность (2001) Советское юношество 1917-1941 (2006)</vt:lpstr>
      <vt:lpstr>Мальте Рольф Советский массовый праздник (2006)</vt:lpstr>
      <vt:lpstr>Филипп Потт Московские коммунальные квартиры 1917-1997: материальная культура, опыт, воспоминание (2009)</vt:lpstr>
      <vt:lpstr>Матиас Штадельманн Исаак Дунаевский – народный певец (2003)</vt:lpstr>
      <vt:lpstr>Вольфганг Менде Музыка и искусство в советской революционной культуре (2009)</vt:lpstr>
      <vt:lpstr>Роберт Энц Советская репертуарная политика в сталинское время на примере московских и ленинградских театров оперы и балета и филармоний. (2006) </vt:lpstr>
      <vt:lpstr>Гертруд Пикхан, Максимилиан Прайслер Изгнанный Гитлером, преследуемый Сталиным: звезда джаза Эдди Рознер, (2010).</vt:lpstr>
      <vt:lpstr>Инна Kлаузе Звуки музыки в ГУЛАГе: музыка и музыканты в советских трудовых лагерях 1920-х – 1950-х годов. 2014 </vt:lpstr>
      <vt:lpstr>Айке Штиллер Карл Бюрен – рабочий-спортсмен и спортивный функционер: бежал от Гитлера – погиб от Сталина. (2007)</vt:lpstr>
      <vt:lpstr>Эвелин Айхлер Пионерские лагеря в Советском Союзе (2016)</vt:lpstr>
      <vt:lpstr>Татьяна Бедзон, Максим Шульц Советская культура перевода в 1920-е - 1930-е годы. Издательства Всемирная литература и Академия (2015)</vt:lpstr>
      <vt:lpstr>Юлия Обертрайс Слезы социализма (2004)</vt:lpstr>
      <vt:lpstr>Ева Маурер Пути к пику Сталина: советские альпинисты 1928 -1953. (2010) </vt:lpstr>
      <vt:lpstr>Таня Пентер Уголь для Сталина и Гитлера: работа и жизнь в Донбассе 1929 – 1953 (2010)</vt:lpstr>
      <vt:lpstr>Феликс Вемхойер Большой Голод: голод при Сталине и Мао (2012)</vt:lpstr>
      <vt:lpstr>Спасибо за внимание и до скорых встреч!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Келлер Андрей Викторович</dc:creator>
  <cp:lastModifiedBy>Келлер Андрей Викторович</cp:lastModifiedBy>
  <cp:revision>199</cp:revision>
  <dcterms:created xsi:type="dcterms:W3CDTF">2016-06-15T10:39:04Z</dcterms:created>
  <dcterms:modified xsi:type="dcterms:W3CDTF">2016-07-04T12:48:08Z</dcterms:modified>
</cp:coreProperties>
</file>