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342" r:id="rId4"/>
    <p:sldId id="341" r:id="rId5"/>
    <p:sldId id="324" r:id="rId6"/>
    <p:sldId id="347" r:id="rId7"/>
    <p:sldId id="343" r:id="rId8"/>
    <p:sldId id="344" r:id="rId9"/>
    <p:sldId id="345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>
      <p:cViewPr varScale="1">
        <p:scale>
          <a:sx n="79" d="100"/>
          <a:sy n="79" d="100"/>
        </p:scale>
        <p:origin x="92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C7516-CF84-4A70-B9DB-E4ACC5C90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8860AA-5476-4139-A70A-02A585C4B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E03171-B8C3-46D7-A1B8-6DE9427D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4CCF2A-C7A0-4F4B-B48D-B74B5CAC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0AFB1-2FDC-498B-926A-843A1229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81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5D379D-D8DF-47E5-A08C-7B92AEA2D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93396C-BAA4-4AF4-A2FC-9AD21988B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1D78EC-AC0B-4F09-B1FC-7DD47B9D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22FCA5-4756-4B4E-AB29-EC8E103B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9128EF-DDFB-4708-98F8-5851B81E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0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A9C2357-BFA7-4A80-A5F1-A9785A76B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7AC1AF-3DA8-4760-8F77-8B878809F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529A2D-5A6E-4558-A2A8-8775C4E8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24BA9-ED20-47A5-BF99-A5E7D2ABE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FD5F37-5F6D-426B-8EEF-5E03C354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11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985C9-FC82-4C83-938B-0548A13D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8A38BE-25EE-4F8C-ACA9-7843C4FE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AE95AA-1190-499D-B363-871AEC4C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BFC203-F2B4-46B8-A07E-8EB2B0D2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DA4F9F-7194-4FA6-AAB0-E21A8AF8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9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C0C8B-D82F-42AE-A1CB-4D5A1883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D53C9-B666-4529-ADBB-FFD3A4E49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417B6E-A8F1-412B-B828-C756276F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8C7CBB-6B31-478F-B397-83DFE46B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68846D-2F01-4DA0-9D05-2CC80247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91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1A0F5-BD88-4703-A3D1-500C6ABE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787B27-38C3-493E-A254-4A240F5F5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79ADCE-45DA-4F94-91D4-B00346C44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2F0B12-C59E-405B-893F-5AD64C2B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13BAF5-70F8-41D2-B89F-B13F18C4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403896-A0B5-48AE-84EB-9F1EB4A1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1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82D2C-C07B-43B7-A45F-E664C99D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362460-6B0F-493A-8ECA-2B05B8697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A0F297-6E1A-4CE8-B5A6-223B0D2BE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7CABEB-4E65-4455-8389-6CE63EE81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51E436-C054-4ED1-8BCE-557C0DFFF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227927-8FDD-4F15-9191-52068EDB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3CFE82-2606-4565-88C4-7DE99B0B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04C4B0B-BA6C-41CA-AC4B-8095C264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99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1767A-00F0-4174-BA5B-A86313CF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9E6334-E6A7-4CAC-9754-34ECAB63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E8EF37-10D3-4CEF-9BFF-E135015B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DEF4A5-AEA2-40EB-AE6A-1C7FDE583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5DD1DF-C93D-4BC8-8380-CCD90D95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3432E1-FDB7-431D-8503-019AFF8F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ECCB9D-116F-42F4-8537-B515E425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79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9952A1-1733-4232-ACD4-4851DB1F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F7BF8-D3F5-4C02-A4E2-16D6A7933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28DFE7-8B23-4853-AB2B-A7C4B3F08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7A6940-A896-4A7C-AE10-91EA6E7D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99F050-59B6-4D7D-BE15-E554F3B1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04ACED-0E51-49EB-9BEC-7202CECB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1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602C4-090E-4633-BFB8-CA99F11F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3913ACF-DD6E-4E62-8F2C-EEF85126B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E0B405-8AA2-45CB-9EE4-7A7074AE4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2A5EE5-173E-4632-8783-A9DBD8CE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56519C-2B27-4A64-9E77-55E50DDE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A6BFE2-AE8E-4BFB-BD12-83FAC3AF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9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AF5CA-7F98-4142-B3D9-688B5D09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4947FB-4092-45E2-AB9B-69CC2DC6D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6EABC4-963D-4041-9CFD-3B7935C3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63CAD-AE92-4140-A247-C219C52FDDED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54B7B-05FA-4E87-9670-F6FEBFFE4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931200-20DE-4039-BD29-C98B509C4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B2765-F7CA-40E0-A432-EFD156ABF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9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6CCFE-81F2-40D9-8F28-3AA4402CC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315" y="1492250"/>
            <a:ext cx="11191610" cy="1686023"/>
          </a:xfrm>
        </p:spPr>
        <p:txBody>
          <a:bodyPr>
            <a:noAutofit/>
          </a:bodyPr>
          <a:lstStyle/>
          <a:p>
            <a:pPr algn="l"/>
            <a:r>
              <a:rPr lang="ru-RU" sz="5000" dirty="0"/>
              <a:t>Российские мигранты </a:t>
            </a:r>
            <a:br>
              <a:rPr lang="ru-RU" sz="5000" dirty="0"/>
            </a:br>
            <a:r>
              <a:rPr lang="ru-RU" sz="5000" dirty="0"/>
              <a:t>и миграционная политика в </a:t>
            </a:r>
            <a:r>
              <a:rPr lang="en-US" sz="5000" dirty="0"/>
              <a:t>XX </a:t>
            </a:r>
            <a:r>
              <a:rPr lang="ru-RU" sz="5000" dirty="0"/>
              <a:t>в.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0B04A4-7B67-4A5C-BF15-5ED1712C0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464" y="3960635"/>
            <a:ext cx="5756403" cy="1405115"/>
          </a:xfrm>
        </p:spPr>
        <p:txBody>
          <a:bodyPr>
            <a:noAutofit/>
          </a:bodyPr>
          <a:lstStyle/>
          <a:p>
            <a:pPr algn="l"/>
            <a:endParaRPr lang="ru-RU" dirty="0"/>
          </a:p>
          <a:p>
            <a:pPr algn="l"/>
            <a:r>
              <a:rPr lang="ru-RU" dirty="0"/>
              <a:t>О. В. Горбачев</a:t>
            </a:r>
          </a:p>
          <a:p>
            <a:pPr algn="l"/>
            <a:r>
              <a:rPr lang="ru-RU" dirty="0"/>
              <a:t>Уральский федеральный университет</a:t>
            </a:r>
          </a:p>
        </p:txBody>
      </p:sp>
      <p:pic>
        <p:nvPicPr>
          <p:cNvPr id="5" name="Рисунок 4" descr="Изображение выглядит как рубашка&#10;&#10;Автоматически созданное описание">
            <a:extLst>
              <a:ext uri="{FF2B5EF4-FFF2-40B4-BE49-F238E27FC236}">
                <a16:creationId xmlns:a16="http://schemas.microsoft.com/office/drawing/2014/main" id="{9D2441E9-536E-4DD6-B06F-6E1005F4C6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303" y="4170742"/>
            <a:ext cx="2087350" cy="1195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53058A-1B2F-4EDE-94BC-046D8DD89DA0}"/>
              </a:ext>
            </a:extLst>
          </p:cNvPr>
          <p:cNvSpPr txBox="1"/>
          <p:nvPr/>
        </p:nvSpPr>
        <p:spPr>
          <a:xfrm>
            <a:off x="1974850" y="6218158"/>
            <a:ext cx="9683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* Грант РФФИ 19-29-07154 «Семья как фактор формирования человеческого потенциала промышленного города в условиях демографического перехода: исторические модели и сценарии капитализации (на примере Екатеринбурга–Свердловска)».</a:t>
            </a:r>
          </a:p>
        </p:txBody>
      </p:sp>
    </p:spTree>
    <p:extLst>
      <p:ext uri="{BB962C8B-B14F-4D97-AF65-F5344CB8AC3E}">
        <p14:creationId xmlns:p14="http://schemas.microsoft.com/office/powerpoint/2010/main" val="335883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1749C-0BED-4FC1-B7FE-D687EFE5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01951"/>
            <a:ext cx="10515600" cy="132556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17D98C-A695-4790-BD2A-8D500C6C5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405"/>
            <a:ext cx="10515600" cy="43035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Олег Витальевич Горбачев, </a:t>
            </a:r>
          </a:p>
          <a:p>
            <a:pPr marL="0" indent="0">
              <a:buNone/>
            </a:pPr>
            <a:r>
              <a:rPr lang="ru-RU" dirty="0"/>
              <a:t>Уральский федеральный университет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E-mail: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O.V.Gorbachev@urfu.ru</a:t>
            </a:r>
            <a:endParaRPr lang="ru-RU" dirty="0"/>
          </a:p>
        </p:txBody>
      </p:sp>
      <p:pic>
        <p:nvPicPr>
          <p:cNvPr id="4" name="Рисунок 3" descr="Изображение выглядит как рубашка&#10;&#10;Автоматически созданное описание">
            <a:extLst>
              <a:ext uri="{FF2B5EF4-FFF2-40B4-BE49-F238E27FC236}">
                <a16:creationId xmlns:a16="http://schemas.microsoft.com/office/drawing/2014/main" id="{5D13AC54-2BCA-45BE-AB79-0ADD3919A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752" y="4861216"/>
            <a:ext cx="2298248" cy="131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9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8C73A-C70F-42F1-A2B6-EFDC79BB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7A3965-258D-418E-98B3-A5C6627E7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065"/>
            <a:ext cx="10515600" cy="3679296"/>
          </a:xfrm>
        </p:spPr>
        <p:txBody>
          <a:bodyPr/>
          <a:lstStyle/>
          <a:p>
            <a:r>
              <a:rPr lang="ru-RU" sz="3600" dirty="0"/>
              <a:t>Как соотносятся цели государства и населения </a:t>
            </a:r>
            <a:br>
              <a:rPr lang="ru-RU" sz="3600" dirty="0"/>
            </a:br>
            <a:r>
              <a:rPr lang="ru-RU" sz="3600" dirty="0"/>
              <a:t>в миграции?</a:t>
            </a:r>
          </a:p>
          <a:p>
            <a:r>
              <a:rPr lang="ru-RU" sz="3600" dirty="0"/>
              <a:t>В какой степени государство способно регулировать миграционные потоки?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14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5037B-049C-4C05-A1BA-42616230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CB4638-131F-4D3F-AE19-6B65122FF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Доминирование работ, изучающих миграционную политику </a:t>
            </a:r>
            <a:br>
              <a:rPr lang="ru-RU" dirty="0"/>
            </a:br>
            <a:r>
              <a:rPr lang="ru-RU" dirty="0"/>
              <a:t>и массовые перемещения населения </a:t>
            </a:r>
            <a:br>
              <a:rPr lang="ru-RU" dirty="0"/>
            </a:br>
            <a:r>
              <a:rPr lang="ru-RU" dirty="0"/>
              <a:t>(Л. Бородкин, С. Максимов; О. Горбачев; Л. </a:t>
            </a:r>
            <a:r>
              <a:rPr lang="ru-RU" dirty="0" err="1"/>
              <a:t>Занданова</a:t>
            </a:r>
            <a:r>
              <a:rPr lang="ru-RU" dirty="0"/>
              <a:t>; В. Земсков; С. Пискунов; Н. </a:t>
            </a:r>
            <a:r>
              <a:rPr lang="ru-RU" dirty="0" err="1"/>
              <a:t>Платунов</a:t>
            </a:r>
            <a:r>
              <a:rPr lang="ru-RU" dirty="0"/>
              <a:t>; П. Полян; Н. Чернышева, А. Бровцын и др.)</a:t>
            </a:r>
          </a:p>
          <a:p>
            <a:r>
              <a:rPr lang="ru-RU" dirty="0"/>
              <a:t>Индивидуальная миграционная активность – гораздо реже </a:t>
            </a:r>
            <a:br>
              <a:rPr lang="ru-RU" dirty="0"/>
            </a:br>
            <a:r>
              <a:rPr lang="ru-RU" dirty="0"/>
              <a:t>(напр. В. </a:t>
            </a:r>
            <a:r>
              <a:rPr lang="ru-RU" dirty="0" err="1"/>
              <a:t>Бердинских</a:t>
            </a:r>
            <a:r>
              <a:rPr lang="ru-RU" dirty="0"/>
              <a:t>; исследователи эго-документов)</a:t>
            </a:r>
          </a:p>
          <a:p>
            <a:r>
              <a:rPr lang="ru-RU" dirty="0"/>
              <a:t>Соотношение институциональной и личностной составляющей в российской миграции почти не изучалось (напр. </a:t>
            </a:r>
            <a:r>
              <a:rPr lang="en-US" dirty="0"/>
              <a:t>L. </a:t>
            </a:r>
            <a:r>
              <a:rPr lang="en-US" dirty="0" err="1"/>
              <a:t>Siegelbaum</a:t>
            </a:r>
            <a:r>
              <a:rPr lang="en-US" dirty="0"/>
              <a:t> and L. P. </a:t>
            </a:r>
            <a:r>
              <a:rPr lang="en-US" dirty="0" err="1"/>
              <a:t>Moch</a:t>
            </a:r>
            <a:r>
              <a:rPr lang="en-US" dirty="0"/>
              <a:t>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4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07194-87B3-49EB-92E9-34F51BEA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Миграционные режимы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AD4C6E-DA12-42D4-BF70-D7FBD143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616"/>
            <a:ext cx="10515600" cy="436434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Нормативно установленные возможности и условия территориальных перемещений населения </a:t>
            </a:r>
          </a:p>
          <a:p>
            <a:r>
              <a:rPr lang="ru-RU" i="1" dirty="0"/>
              <a:t>Источник - государство</a:t>
            </a:r>
          </a:p>
          <a:p>
            <a:endParaRPr lang="ru-RU" dirty="0"/>
          </a:p>
          <a:p>
            <a:r>
              <a:rPr lang="ru-RU" dirty="0"/>
              <a:t>Определялись:</a:t>
            </a:r>
          </a:p>
          <a:p>
            <a:pPr marL="0" indent="0">
              <a:buNone/>
            </a:pPr>
            <a:r>
              <a:rPr lang="ru-RU" dirty="0"/>
              <a:t>– характером политического режима, </a:t>
            </a:r>
          </a:p>
          <a:p>
            <a:pPr marL="0" indent="0">
              <a:buNone/>
            </a:pPr>
            <a:r>
              <a:rPr lang="ru-RU" dirty="0"/>
              <a:t>– сочетанием силовых и пропагандистских методов</a:t>
            </a:r>
          </a:p>
          <a:p>
            <a:pPr marL="0" indent="0">
              <a:buNone/>
            </a:pPr>
            <a:r>
              <a:rPr lang="ru-RU" dirty="0"/>
              <a:t>– конкретными программами освоения отдаленных территорий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На протяжении </a:t>
            </a:r>
            <a:r>
              <a:rPr lang="en-US" dirty="0">
                <a:solidFill>
                  <a:srgbClr val="FF0000"/>
                </a:solidFill>
              </a:rPr>
              <a:t>XX </a:t>
            </a:r>
            <a:r>
              <a:rPr lang="ru-RU" dirty="0">
                <a:solidFill>
                  <a:srgbClr val="FF0000"/>
                </a:solidFill>
              </a:rPr>
              <a:t>в. – синусоида, пик – в сталинском времени</a:t>
            </a:r>
            <a:r>
              <a:rPr lang="en-US" dirty="0"/>
              <a:t>		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96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07194-87B3-49EB-92E9-34F51BEA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Миграционные практики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AD4C6E-DA12-42D4-BF70-D7FBD143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616"/>
            <a:ext cx="10515600" cy="436434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Реально существующие формы миграционной активности населения, находящиеся в рамках режимов, либо их нарушающие </a:t>
            </a:r>
          </a:p>
          <a:p>
            <a:r>
              <a:rPr lang="ru-RU" i="1" dirty="0"/>
              <a:t>Источник - население</a:t>
            </a:r>
          </a:p>
          <a:p>
            <a:endParaRPr lang="ru-RU" dirty="0"/>
          </a:p>
          <a:p>
            <a:r>
              <a:rPr lang="ru-RU" dirty="0"/>
              <a:t>Определялись:</a:t>
            </a:r>
          </a:p>
          <a:p>
            <a:pPr marL="0" indent="0">
              <a:buNone/>
            </a:pPr>
            <a:r>
              <a:rPr lang="ru-RU" dirty="0"/>
              <a:t>   – программами освоения отдаленных территорий </a:t>
            </a:r>
          </a:p>
          <a:p>
            <a:pPr marL="0" indent="0">
              <a:buNone/>
            </a:pPr>
            <a:r>
              <a:rPr lang="ru-RU" dirty="0"/>
              <a:t>   – степенью государственного давления на личность </a:t>
            </a:r>
          </a:p>
          <a:p>
            <a:pPr marL="0" indent="0">
              <a:buNone/>
            </a:pPr>
            <a:r>
              <a:rPr lang="ru-RU" dirty="0"/>
              <a:t>   – усложнением социальной структуры населения </a:t>
            </a:r>
          </a:p>
          <a:p>
            <a:pPr marL="0" indent="0">
              <a:buNone/>
            </a:pPr>
            <a:r>
              <a:rPr lang="ru-RU" dirty="0"/>
              <a:t>   – нарастающей индивидуализацией </a:t>
            </a:r>
          </a:p>
          <a:p>
            <a:pPr marL="0" indent="0">
              <a:buNone/>
            </a:pPr>
            <a:r>
              <a:rPr lang="ru-RU" dirty="0"/>
              <a:t>   – характером низовой экономической активности</a:t>
            </a:r>
          </a:p>
          <a:p>
            <a:pPr marL="0" indent="0">
              <a:buNone/>
            </a:pPr>
            <a:r>
              <a:rPr lang="en-US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293553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5037B-049C-4C05-A1BA-42616230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Черты миграционной политики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CB4638-131F-4D3F-AE19-6B65122FF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904"/>
            <a:ext cx="10515600" cy="456697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Отсутствие принципиальных различий между имперской и советской практиками</a:t>
            </a:r>
          </a:p>
          <a:p>
            <a:r>
              <a:rPr lang="ru-RU" dirty="0"/>
              <a:t>Вариативность в зависимости от текущей ситуации </a:t>
            </a:r>
          </a:p>
          <a:p>
            <a:r>
              <a:rPr lang="ru-RU" dirty="0"/>
              <a:t>Жесткая риторика в отношении самовольных мигрантов, как правило, не соответствует реальному поведению власти</a:t>
            </a:r>
          </a:p>
          <a:p>
            <a:r>
              <a:rPr lang="ru-RU" dirty="0"/>
              <a:t>Ограниченные возможности власти в процессе регулирования миграции: </a:t>
            </a:r>
          </a:p>
          <a:p>
            <a:pPr marL="0" indent="0">
              <a:buNone/>
            </a:pPr>
            <a:r>
              <a:rPr lang="ru-RU" sz="2600" dirty="0"/>
              <a:t>    – большая территория; </a:t>
            </a:r>
          </a:p>
          <a:p>
            <a:pPr marL="0" indent="0">
              <a:buNone/>
            </a:pPr>
            <a:r>
              <a:rPr lang="ru-RU" sz="2600" dirty="0"/>
              <a:t>    – отсутствие взаимодействия между представителями разных ведомств и разными уровнями вертикали власти </a:t>
            </a:r>
          </a:p>
          <a:p>
            <a:pPr marL="0" indent="0">
              <a:buNone/>
            </a:pPr>
            <a:r>
              <a:rPr lang="ru-RU" sz="2600" dirty="0"/>
              <a:t>   – постоянная потребность руководителей на местах в рабочей силе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6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6DEED-8A53-48EC-997F-57F0F806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953"/>
            <a:ext cx="10515600" cy="1325563"/>
          </a:xfrm>
        </p:spPr>
        <p:txBody>
          <a:bodyPr/>
          <a:lstStyle/>
          <a:p>
            <a:r>
              <a:rPr lang="ru-RU" dirty="0"/>
              <a:t>Причины стихийных перемещений</a:t>
            </a:r>
            <a:br>
              <a:rPr lang="ru-RU" dirty="0"/>
            </a:br>
            <a:r>
              <a:rPr lang="ru-RU" dirty="0"/>
              <a:t>и ответ государства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6EEEE7-67BD-4746-809E-98C6141C5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8813"/>
            <a:ext cx="10515600" cy="295567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Политические </a:t>
            </a:r>
          </a:p>
          <a:p>
            <a:r>
              <a:rPr lang="ru-RU" sz="4000" dirty="0">
                <a:highlight>
                  <a:srgbClr val="FFFF00"/>
                </a:highlight>
              </a:rPr>
              <a:t>Экономические </a:t>
            </a:r>
          </a:p>
          <a:p>
            <a:r>
              <a:rPr lang="ru-RU" sz="4000" dirty="0">
                <a:solidFill>
                  <a:srgbClr val="92D050"/>
                </a:solidFill>
              </a:rPr>
              <a:t>Личные </a:t>
            </a:r>
          </a:p>
        </p:txBody>
      </p:sp>
    </p:spTree>
    <p:extLst>
      <p:ext uri="{BB962C8B-B14F-4D97-AF65-F5344CB8AC3E}">
        <p14:creationId xmlns:p14="http://schemas.microsoft.com/office/powerpoint/2010/main" val="274263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343A5-C39A-4474-B953-86ED6C117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Смена логики поведения мигрантов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CB955E-0F50-4229-A81E-60007DE18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481"/>
            <a:ext cx="10515600" cy="4024482"/>
          </a:xfrm>
        </p:spPr>
        <p:txBody>
          <a:bodyPr/>
          <a:lstStyle/>
          <a:p>
            <a:r>
              <a:rPr lang="ru-RU" dirty="0"/>
              <a:t>Начало века — 1930-е гг. : поиск «воли», стремление избежать государственной опеки</a:t>
            </a:r>
          </a:p>
          <a:p>
            <a:r>
              <a:rPr lang="ru-RU" dirty="0"/>
              <a:t>1940–1980-е гг..: поиск более выгодного места в установленной властью системе координат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19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3B9C9-CF88-4BA1-98FB-78BB098E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96AFD9-0EFC-4B3A-B63D-541301AC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Больше возможностей для легальных перемещений по мере либерализации советской системы.</a:t>
            </a:r>
          </a:p>
          <a:p>
            <a:r>
              <a:rPr lang="ru-RU" dirty="0"/>
              <a:t>Вытеснение политического фактора в миграциях экономическим; сужение пространства «самовольности».</a:t>
            </a:r>
          </a:p>
          <a:p>
            <a:r>
              <a:rPr lang="ru-RU" dirty="0"/>
              <a:t>Успех миграционной политики определяется готовностью власти учитывать существующие в обществе настроения и тенденции.</a:t>
            </a:r>
          </a:p>
        </p:txBody>
      </p:sp>
    </p:spTree>
    <p:extLst>
      <p:ext uri="{BB962C8B-B14F-4D97-AF65-F5344CB8AC3E}">
        <p14:creationId xmlns:p14="http://schemas.microsoft.com/office/powerpoint/2010/main" val="2505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444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Российские мигранты  и миграционная политика в XX в. </vt:lpstr>
      <vt:lpstr>Проблемы</vt:lpstr>
      <vt:lpstr>Историография</vt:lpstr>
      <vt:lpstr>Миграционные режимы</vt:lpstr>
      <vt:lpstr>Миграционные практики</vt:lpstr>
      <vt:lpstr>Черты миграционной политики</vt:lpstr>
      <vt:lpstr>Причины стихийных перемещений и ответ государства</vt:lpstr>
      <vt:lpstr>Смена логики поведения мигрантов</vt:lpstr>
      <vt:lpstr>Выводы: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Всесоюзная перепись населения 1959 г. как источник для изучения истории городской семьи</dc:title>
  <dc:creator>Oleg Gorbachev</dc:creator>
  <cp:lastModifiedBy>Oleg Gorbachev</cp:lastModifiedBy>
  <cp:revision>52</cp:revision>
  <dcterms:created xsi:type="dcterms:W3CDTF">2020-09-11T16:18:03Z</dcterms:created>
  <dcterms:modified xsi:type="dcterms:W3CDTF">2021-11-30T13:17:15Z</dcterms:modified>
</cp:coreProperties>
</file>